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7" r:id="rId2"/>
    <p:sldId id="256" r:id="rId3"/>
    <p:sldId id="258" r:id="rId4"/>
    <p:sldId id="273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22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148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16014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850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831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220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6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6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8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3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anchor="t" bIns="45720" lIns="91440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10/25/2023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ctr">
              <a:defRPr b="0" i="0"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984023969"/>
      </p:ext>
    </p:extLst>
  </p:cSld>
  <p:clrMap accent1="accent1" accent2="accent2" accent3="accent3" accent4="accent4" accent5="accent5" accent6="accent6" bg1="dk1" bg2="dk2" folHlink="folHlink" hlink="hlink" tx1="lt1" tx2="lt2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dt="0" ftr="0" hdr="0" sldNum="0"/>
  <p:txStyles>
    <p:titleStyle>
      <a:lvl1pPr algn="l" defTabSz="457200" eaLnBrk="1" hangingPunct="1" latinLnBrk="0" rtl="0">
        <a:spcBef>
          <a:spcPct val="0"/>
        </a:spcBef>
        <a:buNone/>
        <a:defRPr b="0" i="0" kern="1200" sz="4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800">
          <a:solidFill>
            <a:schemeClr val="tx1"/>
          </a:solidFill>
          <a:latin typeface="+mj-lt"/>
          <a:ea typeface="+mj-ea"/>
          <a:cs typeface="+mj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600">
          <a:solidFill>
            <a:schemeClr val="tx1"/>
          </a:solidFill>
          <a:latin typeface="+mj-lt"/>
          <a:ea typeface="+mj-ea"/>
          <a:cs typeface="+mj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1.jpe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5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6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media/image7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73.jpeg" Type="http://schemas.openxmlformats.org/officeDocument/2006/relationships/image"/><Relationship Id="rId2" Target="../media/image7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7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3" Target="../media/image77.jpeg" Type="http://schemas.openxmlformats.org/officeDocument/2006/relationships/image"/><Relationship Id="rId2" Target="../media/image7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3" Target="../media/image79.jpeg" Type="http://schemas.openxmlformats.org/officeDocument/2006/relationships/image"/><Relationship Id="rId2" Target="../media/image7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75" y="2266121"/>
            <a:ext cx="8929950" cy="2802835"/>
          </a:xfrm>
        </p:spPr>
        <p:txBody>
          <a:bodyPr/>
          <a:lstStyle/>
          <a:p>
            <a:endParaRPr dirty="0"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DE0F3C-7BB4-4315-8B99-24EA53AEF56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" l="2"/>
          <a:stretch/>
        </p:blipFill>
        <p:spPr>
          <a:xfrm>
            <a:off x="-65314" y="-408214"/>
            <a:ext cx="12257314" cy="72498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40" y="0"/>
            <a:ext cx="77127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algn="l" pos="630555"/>
              </a:tabLst>
            </a:pPr>
            <a:r>
              <a:rPr b="1" dirty="0" lang="ru-RU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Название  библиотеки (по Уставу): Узонская сельская библиотека, филиал №9 МБУК ДМЦБ имени Ж.Тумунова</a:t>
            </a:r>
            <a:endParaRPr b="1" dirty="0" lang="ru-RU" sz="2000">
              <a:solidFill>
                <a:schemeClr val="bg1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tabLst>
                <a:tab algn="l" pos="630555"/>
              </a:tabLst>
            </a:pPr>
            <a:r>
              <a:rPr b="1" dirty="0" lang="ru-RU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АДРЕС: село Узон, улица Октябрьская, </a:t>
            </a:r>
            <a:r>
              <a:rPr b="1" dirty="0" lang="ru-RU" smtClean="0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51</a:t>
            </a:r>
            <a:endParaRPr b="1" dirty="0" lang="ru-RU" smtClean="0" sz="2000">
              <a:solidFill>
                <a:schemeClr val="bg1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tabLst>
                <a:tab algn="l" pos="630555"/>
              </a:tabLst>
            </a:pPr>
            <a:r>
              <a:rPr b="1" dirty="0" lang="ru-RU" smtClean="0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ТЕЛЕФОН: 89144563809</a:t>
            </a:r>
            <a:endParaRPr b="1" dirty="0" lang="ru-RU" smtClean="0" sz="2000">
              <a:solidFill>
                <a:schemeClr val="bg1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tabLst>
                <a:tab algn="l" pos="630555"/>
              </a:tabLst>
            </a:pPr>
            <a:r>
              <a:rPr b="1" dirty="0" lang="ru-RU" smtClean="0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ЭЛ</a:t>
            </a:r>
            <a:r>
              <a:rPr b="1" dirty="0" lang="ru-RU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. ПОЧТА: </a:t>
            </a:r>
            <a:r>
              <a:rPr b="1" dirty="0" lang="en-US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yzonbibl</a:t>
            </a:r>
            <a:r>
              <a:rPr b="1" dirty="0" lang="ru-RU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@</a:t>
            </a:r>
            <a:r>
              <a:rPr b="1" dirty="0" lang="en-US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mail</a:t>
            </a:r>
            <a:r>
              <a:rPr b="1" dirty="0" lang="ru-RU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.</a:t>
            </a:r>
            <a:r>
              <a:rPr b="1" dirty="0" lang="en-US" sz="2000">
                <a:solidFill>
                  <a:schemeClr val="bg1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ru</a:t>
            </a:r>
            <a:endParaRPr b="1" dirty="0" lang="ru-RU" sz="2000">
              <a:solidFill>
                <a:schemeClr val="bg1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38820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073729"/>
            <a:ext cx="4072846" cy="3967841"/>
          </a:xfrm>
        </p:spPr>
        <p:txBody>
          <a:bodyPr/>
          <a:lstStyle/>
          <a:p>
            <a:pPr algn="ctr"/>
            <a:r>
              <a:rPr dirty="0" lang="ru-RU" smtClean="0"/>
              <a:t>Зона работы за компьютером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3"/>
          <a:stretch/>
        </p:blipFill>
        <p:spPr>
          <a:xfrm>
            <a:off x="5290457" y="329648"/>
            <a:ext cx="6549414" cy="595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9279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1551214"/>
            <a:ext cx="3485322" cy="5149903"/>
          </a:xfrm>
        </p:spPr>
        <p:txBody>
          <a:bodyPr/>
          <a:lstStyle/>
          <a:p>
            <a:pPr algn="ctr"/>
            <a:r>
              <a:rPr dirty="0" lang="ru-RU" smtClean="0"/>
              <a:t>Зона свободного чтения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1" t="-11070"/>
          <a:stretch/>
        </p:blipFill>
        <p:spPr>
          <a:xfrm>
            <a:off x="4742622" y="452717"/>
            <a:ext cx="7275443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3716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222" y="1"/>
            <a:ext cx="7868177" cy="2122714"/>
          </a:xfrm>
        </p:spPr>
        <p:txBody>
          <a:bodyPr/>
          <a:lstStyle/>
          <a:p>
            <a:pPr algn="ctr"/>
            <a:r>
              <a:rPr lang="ru-RU" dirty="0" smtClean="0"/>
              <a:t>Новогодняя книжная дегустация в мандариново-елочном интерьере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222" y="2122714"/>
            <a:ext cx="8418283" cy="473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9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54" y="0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Мастер-класс «Мини-елки» из фетра и цветной бумаги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1" y="1400530"/>
            <a:ext cx="8964385" cy="545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440" y="0"/>
            <a:ext cx="9404723" cy="1400530"/>
          </a:xfrm>
        </p:spPr>
        <p:txBody>
          <a:bodyPr/>
          <a:lstStyle/>
          <a:p>
            <a:pPr algn="ctr"/>
            <a:r>
              <a:rPr dirty="0" lang="ru-RU" smtClean="0"/>
              <a:t>Мастер-класс «Новогодние игрушки из </a:t>
            </a:r>
            <a:r>
              <a:rPr dirty="0" err="1" lang="ru-RU" smtClean="0"/>
              <a:t>фоамирана</a:t>
            </a:r>
            <a:r>
              <a:rPr dirty="0" lang="ru-RU" smtClean="0"/>
              <a:t>»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66784" y="1506071"/>
            <a:ext cx="3372753" cy="410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5"/>
          <a:stretch/>
        </p:blipFill>
        <p:spPr>
          <a:xfrm>
            <a:off x="3756206" y="1909482"/>
            <a:ext cx="3555877" cy="434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16" l="-217" r="17" t="-11541"/>
          <a:stretch/>
        </p:blipFill>
        <p:spPr>
          <a:xfrm flipV="1" rot="10800000">
            <a:off x="7563222" y="2248355"/>
            <a:ext cx="4463472" cy="262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78957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416" y="318052"/>
            <a:ext cx="3044882" cy="1258957"/>
          </a:xfrm>
        </p:spPr>
        <p:txBody>
          <a:bodyPr/>
          <a:lstStyle/>
          <a:p>
            <a:pPr algn="ctr"/>
            <a:r>
              <a:rPr dirty="0" lang="ru-RU" smtClean="0"/>
              <a:t>Книжная</a:t>
            </a:r>
            <a:br>
              <a:rPr dirty="0" lang="ru-RU" smtClean="0"/>
            </a:br>
            <a:r>
              <a:rPr dirty="0" lang="ru-RU" smtClean="0"/>
              <a:t> выставка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3"/>
          <a:stretch/>
        </p:blipFill>
        <p:spPr>
          <a:xfrm>
            <a:off x="7041674" y="0"/>
            <a:ext cx="5150326" cy="686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4"/>
          <a:stretch/>
        </p:blipFill>
        <p:spPr>
          <a:xfrm>
            <a:off x="111084" y="1128188"/>
            <a:ext cx="4206955" cy="572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4536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82" y="2079532"/>
            <a:ext cx="3289847" cy="1400530"/>
          </a:xfrm>
        </p:spPr>
        <p:txBody>
          <a:bodyPr/>
          <a:lstStyle/>
          <a:p>
            <a:pPr algn="ctr"/>
            <a:r>
              <a:rPr dirty="0" lang="ru-RU" smtClean="0"/>
              <a:t>Книжная выставка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24"/>
          <a:stretch/>
        </p:blipFill>
        <p:spPr>
          <a:xfrm>
            <a:off x="4582930" y="42849"/>
            <a:ext cx="5462023" cy="670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07652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Жизнь и заветы </a:t>
            </a:r>
            <a:r>
              <a:rPr lang="ru-RU" dirty="0" err="1" smtClean="0"/>
              <a:t>Жамбалдоржи</a:t>
            </a:r>
            <a:r>
              <a:rPr lang="ru-RU" dirty="0" smtClean="0"/>
              <a:t> Гомбоева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48" y="1546412"/>
            <a:ext cx="9450199" cy="531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9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17" y="0"/>
            <a:ext cx="9404723" cy="1008529"/>
          </a:xfrm>
        </p:spPr>
        <p:txBody>
          <a:bodyPr/>
          <a:lstStyle/>
          <a:p>
            <a:pPr algn="ctr"/>
            <a:r>
              <a:rPr dirty="0" err="1" lang="ru-RU" smtClean="0"/>
              <a:t>Всебурятский</a:t>
            </a:r>
            <a:r>
              <a:rPr dirty="0" lang="ru-RU" smtClean="0"/>
              <a:t> диктант «</a:t>
            </a:r>
            <a:r>
              <a:rPr dirty="0" err="1" lang="ru-RU" smtClean="0"/>
              <a:t>Эрдэм</a:t>
            </a:r>
            <a:r>
              <a:rPr dirty="0" lang="ru-RU" smtClean="0"/>
              <a:t>»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2"/>
          <a:stretch/>
        </p:blipFill>
        <p:spPr>
          <a:xfrm>
            <a:off x="1129552" y="952522"/>
            <a:ext cx="8780929" cy="585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9018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78" y="452718"/>
            <a:ext cx="7469946" cy="1319811"/>
          </a:xfrm>
        </p:spPr>
        <p:txBody>
          <a:bodyPr/>
          <a:lstStyle/>
          <a:p>
            <a:pPr algn="ctr"/>
            <a:r>
              <a:rPr dirty="0" lang="ru-RU" smtClean="0"/>
              <a:t>Мастер-класс «</a:t>
            </a:r>
            <a:r>
              <a:rPr dirty="0" err="1" lang="ru-RU" smtClean="0"/>
              <a:t>Юудэн</a:t>
            </a:r>
            <a:r>
              <a:rPr dirty="0" lang="ru-RU" smtClean="0"/>
              <a:t> </a:t>
            </a:r>
            <a:r>
              <a:rPr dirty="0" err="1" lang="ru-RU" smtClean="0"/>
              <a:t>малгай</a:t>
            </a:r>
            <a:r>
              <a:rPr dirty="0" lang="ru-RU" smtClean="0"/>
              <a:t>»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6"/>
          <a:stretch/>
        </p:blipFill>
        <p:spPr>
          <a:xfrm>
            <a:off x="1093866" y="2246481"/>
            <a:ext cx="6362949" cy="430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"/>
          <a:stretch/>
        </p:blipFill>
        <p:spPr>
          <a:xfrm>
            <a:off x="7708718" y="1505243"/>
            <a:ext cx="4326931" cy="531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7172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440557" y="2928730"/>
            <a:ext cx="3540055" cy="45719"/>
          </a:xfrm>
        </p:spPr>
        <p:txBody>
          <a:bodyPr>
            <a:normAutofit fontScale="90000"/>
          </a:bodyPr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749287" y="3856383"/>
            <a:ext cx="3765891" cy="66261"/>
          </a:xfrm>
        </p:spPr>
        <p:txBody>
          <a:bodyPr>
            <a:normAutofit fontScale="25000" lnSpcReduction="20000"/>
          </a:bodyPr>
          <a:lstStyle/>
          <a:p>
            <a:endParaRPr dirty="0" lang="ru-RU"/>
          </a:p>
        </p:txBody>
      </p:sp>
      <p:pic>
        <p:nvPicPr>
          <p:cNvPr descr="C:\Users\uaer\Desktop\Материалы к 100-летию Узонского сомона\Аншлан села Узон.jpg" id="4" name="Picture 3"/>
          <p:cNvPicPr>
            <a:picLocks noChangeArrowheads="1" noChangeAspect="1"/>
          </p:cNvPicPr>
          <p:nvPr/>
        </p:nvPicPr>
        <p:blipFill rotWithShape="1">
          <a:blip cstate="print" r:embed="rId2"/>
          <a:srcRect b="159" l="68" r="207" t="144"/>
          <a:stretch/>
        </p:blipFill>
        <p:spPr bwMode="auto">
          <a:xfrm>
            <a:off x="422988" y="449017"/>
            <a:ext cx="5092190" cy="35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G:\uZON FOTO\Рисунок16556565.jpg" id="5" name="Picture 2"/>
          <p:cNvPicPr>
            <a:picLocks noChangeArrowheads="1" noChangeAspect="1"/>
          </p:cNvPicPr>
          <p:nvPr/>
        </p:nvPicPr>
        <p:blipFill>
          <a:blip cstate="print" r:embed="rId3"/>
          <a:srcRect t="153"/>
          <a:stretch>
            <a:fillRect/>
          </a:stretch>
        </p:blipFill>
        <p:spPr bwMode="auto">
          <a:xfrm>
            <a:off x="5406887" y="2824184"/>
            <a:ext cx="6449281" cy="364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122608" y="521484"/>
            <a:ext cx="6175952" cy="224676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0" cap="none" dirty="0" lang="ru-RU" smtClean="0" spc="0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По светлым камешкам играя,</a:t>
            </a:r>
          </a:p>
          <a:p>
            <a:pPr algn="ctr"/>
            <a:r>
              <a:rPr b="0" cap="none" dirty="0" lang="ru-RU" smtClean="0" spc="0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lang="ru-RU" sz="28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b="0" cap="none" dirty="0" lang="ru-RU" smtClean="0" spc="0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ежит-журчит река </a:t>
            </a:r>
            <a:r>
              <a:rPr b="0" cap="none" dirty="0" err="1" lang="ru-RU" smtClean="0" spc="0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Иля</a:t>
            </a:r>
            <a:r>
              <a:rPr b="0" cap="none" dirty="0" lang="ru-RU" smtClean="0" spc="0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dirty="0" lang="ru-RU" smtClean="0" sz="28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Нет в целом мире лучше края</a:t>
            </a:r>
          </a:p>
          <a:p>
            <a:pPr algn="ctr"/>
            <a:r>
              <a:rPr b="0" cap="none" dirty="0" lang="ru-RU" smtClean="0" spc="0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Тебя, Узонская земля</a:t>
            </a:r>
          </a:p>
          <a:p>
            <a:pPr algn="ctr"/>
            <a:r>
              <a:rPr dirty="0" lang="ru-RU" smtClean="0" sz="28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Д. Гомбоев</a:t>
            </a:r>
            <a:r>
              <a:rPr b="0" cap="none" dirty="0" lang="ru-RU" smtClean="0" spc="0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b="0" cap="none" dirty="0" lang="ru-RU" spc="0" sz="28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6226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7396"/>
          </a:xfrm>
        </p:spPr>
        <p:txBody>
          <a:bodyPr/>
          <a:lstStyle/>
          <a:p>
            <a:pPr algn="ctr"/>
            <a:r>
              <a:rPr dirty="0" lang="ru-RU" smtClean="0"/>
              <a:t>Красота национального костюма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25"/>
          <a:stretch/>
        </p:blipFill>
        <p:spPr>
          <a:xfrm>
            <a:off x="646111" y="1819520"/>
            <a:ext cx="4129089" cy="506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9" l="12" r="-346" t="-11807"/>
          <a:stretch/>
        </p:blipFill>
        <p:spPr>
          <a:xfrm>
            <a:off x="6258978" y="1291771"/>
            <a:ext cx="4611835" cy="556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5049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24" y="1936961"/>
            <a:ext cx="3183767" cy="1760396"/>
          </a:xfrm>
        </p:spPr>
        <p:txBody>
          <a:bodyPr/>
          <a:lstStyle/>
          <a:p>
            <a:pPr algn="ctr"/>
            <a:r>
              <a:rPr lang="ru-RU" dirty="0" smtClean="0"/>
              <a:t>Уроки</a:t>
            </a:r>
            <a:br>
              <a:rPr lang="ru-RU" dirty="0" smtClean="0"/>
            </a:br>
            <a:r>
              <a:rPr lang="ru-RU" i="1" dirty="0" smtClean="0"/>
              <a:t> </a:t>
            </a:r>
            <a:r>
              <a:rPr lang="ru-RU" dirty="0" smtClean="0"/>
              <a:t>мужества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826" y="274983"/>
            <a:ext cx="8397461" cy="629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45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20" y="185531"/>
            <a:ext cx="8889556" cy="64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4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2" y="601861"/>
            <a:ext cx="12162338" cy="561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01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182" y="507055"/>
            <a:ext cx="12224182" cy="564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308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8" y="689529"/>
            <a:ext cx="11972390" cy="552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90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182" y="29817"/>
            <a:ext cx="9104244" cy="68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29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922" y="0"/>
            <a:ext cx="9157251" cy="686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060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820" y="0"/>
            <a:ext cx="8513754" cy="1330036"/>
          </a:xfrm>
        </p:spPr>
        <p:txBody>
          <a:bodyPr/>
          <a:lstStyle/>
          <a:p>
            <a:pPr algn="ctr"/>
            <a:r>
              <a:rPr lang="ru-RU" dirty="0" smtClean="0"/>
              <a:t>Нам не дано забыть подвиг</a:t>
            </a:r>
            <a:br>
              <a:rPr lang="ru-RU" dirty="0" smtClean="0"/>
            </a:br>
            <a:r>
              <a:rPr lang="ru-RU" dirty="0" smtClean="0"/>
              <a:t> земляков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758" y="1459412"/>
            <a:ext cx="9597489" cy="539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445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922" y="334672"/>
            <a:ext cx="11079788" cy="623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07253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4"/>
          <a:stretch/>
        </p:blipFill>
        <p:spPr>
          <a:xfrm>
            <a:off x="228600" y="282710"/>
            <a:ext cx="5143500" cy="629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51" y="1306285"/>
            <a:ext cx="6248400" cy="468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2824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912" y="0"/>
            <a:ext cx="6488980" cy="835755"/>
          </a:xfrm>
        </p:spPr>
        <p:txBody>
          <a:bodyPr/>
          <a:lstStyle/>
          <a:p>
            <a:pPr algn="ctr"/>
            <a:r>
              <a:rPr lang="ru-RU" dirty="0" smtClean="0"/>
              <a:t>900 дней мужества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12" y="835755"/>
            <a:ext cx="5981313" cy="336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402584"/>
            <a:ext cx="5527203" cy="310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5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820" y="122042"/>
            <a:ext cx="9404723" cy="922216"/>
          </a:xfrm>
        </p:spPr>
        <p:txBody>
          <a:bodyPr/>
          <a:lstStyle/>
          <a:p>
            <a:pPr algn="ctr"/>
            <a:r>
              <a:rPr lang="ru-RU" dirty="0" smtClean="0"/>
              <a:t>Непокоренный Сталинград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49" y="924993"/>
            <a:ext cx="5594349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99" y="2299855"/>
            <a:ext cx="6077527" cy="455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433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9609"/>
          </a:xfrm>
        </p:spPr>
        <p:txBody>
          <a:bodyPr/>
          <a:lstStyle/>
          <a:p>
            <a:pPr algn="ctr"/>
            <a:r>
              <a:rPr lang="ru-RU" dirty="0" smtClean="0"/>
              <a:t>Правда истории: память и боль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589" y="1123112"/>
            <a:ext cx="10195356" cy="573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246556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9609"/>
          </a:xfrm>
        </p:spPr>
        <p:txBody>
          <a:bodyPr/>
          <a:lstStyle/>
          <a:p>
            <a:pPr algn="ctr"/>
            <a:r>
              <a:rPr dirty="0" lang="ru-RU" smtClean="0"/>
              <a:t>День защиты детей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23"/>
          <a:stretch/>
        </p:blipFill>
        <p:spPr>
          <a:xfrm>
            <a:off x="1884219" y="1302327"/>
            <a:ext cx="7304232" cy="547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928776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0337"/>
          </a:xfrm>
        </p:spPr>
        <p:txBody>
          <a:bodyPr/>
          <a:lstStyle/>
          <a:p>
            <a:pPr algn="ctr"/>
            <a:r>
              <a:rPr dirty="0" lang="ru-RU" smtClean="0"/>
              <a:t>Спорт в жизни твоей и моей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32"/>
          <a:stretch/>
        </p:blipFill>
        <p:spPr>
          <a:xfrm>
            <a:off x="1524000" y="1226417"/>
            <a:ext cx="8511251" cy="563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46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038" y="411155"/>
            <a:ext cx="7070871" cy="752627"/>
          </a:xfrm>
        </p:spPr>
        <p:txBody>
          <a:bodyPr/>
          <a:lstStyle/>
          <a:p>
            <a:pPr algn="ctr"/>
            <a:r>
              <a:rPr lang="ru-RU" dirty="0" smtClean="0"/>
              <a:t>Кладовая леса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262" y="1399309"/>
            <a:ext cx="9482666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994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388" y="452718"/>
            <a:ext cx="8625446" cy="744070"/>
          </a:xfrm>
        </p:spPr>
        <p:txBody>
          <a:bodyPr/>
          <a:lstStyle/>
          <a:p>
            <a:pPr algn="ctr"/>
            <a:r>
              <a:rPr lang="ru-RU" dirty="0" smtClean="0"/>
              <a:t>Читать ужасно интересно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28" y="1313050"/>
            <a:ext cx="5650254" cy="317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4" y="3324439"/>
            <a:ext cx="5916706" cy="332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621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76" y="2202005"/>
            <a:ext cx="3462063" cy="2780812"/>
          </a:xfrm>
        </p:spPr>
        <p:txBody>
          <a:bodyPr/>
          <a:lstStyle/>
          <a:p>
            <a:pPr algn="ctr"/>
            <a:r>
              <a:rPr lang="ru-RU" dirty="0" smtClean="0"/>
              <a:t>И сказок пушкинских страниц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870" y="18118"/>
            <a:ext cx="6839881" cy="683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801848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06239"/>
          </a:xfrm>
        </p:spPr>
        <p:txBody>
          <a:bodyPr/>
          <a:lstStyle/>
          <a:p>
            <a:pPr algn="ctr"/>
            <a:r>
              <a:rPr dirty="0" lang="ru-RU" smtClean="0"/>
              <a:t>Играй! Читай! Дружи с книгой!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8"/>
          <a:stretch/>
        </p:blipFill>
        <p:spPr>
          <a:xfrm>
            <a:off x="116025" y="806239"/>
            <a:ext cx="5594349" cy="3633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670" y="3131128"/>
            <a:ext cx="6305359" cy="354676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b="8"/>
          <a:stretch/>
        </p:blipFill>
        <p:spPr>
          <a:xfrm>
            <a:off x="161996" y="806239"/>
            <a:ext cx="5594349" cy="363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641" y="3131128"/>
            <a:ext cx="6305359" cy="354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919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417" y="0"/>
            <a:ext cx="9404723" cy="794191"/>
          </a:xfrm>
        </p:spPr>
        <p:txBody>
          <a:bodyPr/>
          <a:lstStyle/>
          <a:p>
            <a:pPr algn="ctr"/>
            <a:r>
              <a:rPr lang="ru-RU" dirty="0" smtClean="0"/>
              <a:t>Пасхальное яйцо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190"/>
            <a:ext cx="5730892" cy="322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16" y="2881744"/>
            <a:ext cx="6354618" cy="357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937374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33" y="0"/>
            <a:ext cx="6207540" cy="314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6096000" y="3023982"/>
            <a:ext cx="6096000" cy="383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02402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10146"/>
            <a:ext cx="3144982" cy="1496290"/>
          </a:xfrm>
        </p:spPr>
        <p:txBody>
          <a:bodyPr/>
          <a:lstStyle/>
          <a:p>
            <a:pPr algn="ctr"/>
            <a:r>
              <a:rPr lang="ru-RU" dirty="0" smtClean="0"/>
              <a:t>Мама- это жизнь!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073" y="50345"/>
            <a:ext cx="4225635" cy="680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96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89" y="0"/>
            <a:ext cx="3950941" cy="1413660"/>
          </a:xfrm>
        </p:spPr>
        <p:txBody>
          <a:bodyPr/>
          <a:lstStyle/>
          <a:p>
            <a:pPr algn="ctr"/>
            <a:r>
              <a:rPr lang="ru-RU" dirty="0" smtClean="0"/>
              <a:t>Театр на столе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3660"/>
            <a:ext cx="5594349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952" y="3511541"/>
            <a:ext cx="3965575" cy="297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312" y="391886"/>
            <a:ext cx="3972215" cy="297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780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01636" cy="892756"/>
          </a:xfrm>
        </p:spPr>
        <p:txBody>
          <a:bodyPr/>
          <a:lstStyle/>
          <a:p>
            <a:pPr algn="ctr"/>
            <a:r>
              <a:rPr lang="ru-RU" dirty="0" smtClean="0"/>
              <a:t>Осенний букет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20" y="892756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519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316" y="4457408"/>
            <a:ext cx="4193177" cy="801316"/>
          </a:xfrm>
        </p:spPr>
        <p:txBody>
          <a:bodyPr/>
          <a:lstStyle/>
          <a:p>
            <a:r>
              <a:rPr lang="ru-RU" dirty="0" smtClean="0"/>
              <a:t>Гости с грядки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6" y="209719"/>
            <a:ext cx="4642339" cy="348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55" y="3717935"/>
            <a:ext cx="4108771" cy="308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9" y="21030"/>
            <a:ext cx="4893925" cy="367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35802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32" l="-760" r="4" t="-12015"/>
          <a:stretch/>
        </p:blipFill>
        <p:spPr>
          <a:xfrm>
            <a:off x="6090753" y="1925105"/>
            <a:ext cx="6107500" cy="458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6"/>
          <a:stretch/>
        </p:blipFill>
        <p:spPr>
          <a:xfrm>
            <a:off x="-1" y="929391"/>
            <a:ext cx="6106583" cy="403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382886"/>
      </p:ext>
    </p:extLst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266" y="0"/>
            <a:ext cx="8018203" cy="824459"/>
          </a:xfrm>
        </p:spPr>
        <p:txBody>
          <a:bodyPr/>
          <a:lstStyle/>
          <a:p>
            <a:pPr algn="ctr"/>
            <a:r>
              <a:rPr dirty="0" lang="ru-RU" smtClean="0"/>
              <a:t>На литературной высоте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4360"/>
            <a:ext cx="5885842" cy="588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3"/>
          <a:stretch/>
        </p:blipFill>
        <p:spPr>
          <a:xfrm>
            <a:off x="5944367" y="1491430"/>
            <a:ext cx="6179127" cy="463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306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38200"/>
          </a:xfrm>
        </p:spPr>
        <p:txBody>
          <a:bodyPr/>
          <a:lstStyle/>
          <a:p>
            <a:pPr algn="ctr"/>
            <a:r>
              <a:rPr lang="ru-RU" dirty="0" smtClean="0"/>
              <a:t>Солдатский платок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006408"/>
            <a:ext cx="4388692" cy="585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889" y="1015048"/>
            <a:ext cx="6742111" cy="458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116824"/>
      </p:ext>
    </p:extLst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11" y="0"/>
            <a:ext cx="8243889" cy="939800"/>
          </a:xfrm>
        </p:spPr>
        <p:txBody>
          <a:bodyPr/>
          <a:lstStyle/>
          <a:p>
            <a:pPr algn="ctr"/>
            <a:r>
              <a:rPr dirty="0" lang="ru-RU" smtClean="0"/>
              <a:t>Блокадный хлеб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1" y="674557"/>
            <a:ext cx="4628520" cy="617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0"/>
          <a:stretch/>
        </p:blipFill>
        <p:spPr>
          <a:xfrm>
            <a:off x="4946755" y="1753847"/>
            <a:ext cx="7245246" cy="452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092579"/>
      </p:ext>
    </p:extLst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18" y="155696"/>
            <a:ext cx="6247058" cy="1400530"/>
          </a:xfrm>
        </p:spPr>
        <p:txBody>
          <a:bodyPr/>
          <a:lstStyle/>
          <a:p>
            <a:pPr algn="ctr"/>
            <a:r>
              <a:rPr dirty="0" lang="ru-RU" smtClean="0"/>
              <a:t>Окна Победы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56"/>
          <a:stretch/>
        </p:blipFill>
        <p:spPr>
          <a:xfrm>
            <a:off x="182880" y="1998212"/>
            <a:ext cx="6428935" cy="482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9"/>
          <a:stretch/>
        </p:blipFill>
        <p:spPr>
          <a:xfrm>
            <a:off x="7047914" y="155696"/>
            <a:ext cx="5026728" cy="670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132632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" y="1185900"/>
            <a:ext cx="5594349" cy="886265"/>
          </a:xfrm>
        </p:spPr>
        <p:txBody>
          <a:bodyPr/>
          <a:lstStyle/>
          <a:p>
            <a:pPr algn="ctr"/>
            <a:r>
              <a:rPr dirty="0" lang="ru-RU" smtClean="0"/>
              <a:t>Письмо солдату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6"/>
          <a:stretch/>
        </p:blipFill>
        <p:spPr>
          <a:xfrm>
            <a:off x="0" y="2713819"/>
            <a:ext cx="5770564" cy="389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7" l="-838" r="6" t="-9997"/>
          <a:stretch/>
        </p:blipFill>
        <p:spPr>
          <a:xfrm>
            <a:off x="5797601" y="665200"/>
            <a:ext cx="6394400" cy="47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96280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5857"/>
            <a:ext cx="4341189" cy="1412376"/>
          </a:xfrm>
        </p:spPr>
        <p:txBody>
          <a:bodyPr/>
          <a:lstStyle/>
          <a:p>
            <a:pPr algn="ctr"/>
            <a:r>
              <a:rPr dirty="0" lang="ru-RU" smtClean="0"/>
              <a:t>Гардеробная зона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6"/>
          <a:stretch/>
        </p:blipFill>
        <p:spPr>
          <a:xfrm>
            <a:off x="4341189" y="1224643"/>
            <a:ext cx="7724922" cy="522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4041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6"/>
          <a:stretch/>
        </p:blipFill>
        <p:spPr>
          <a:xfrm>
            <a:off x="117666" y="201706"/>
            <a:ext cx="5916705" cy="443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06" y="2086263"/>
            <a:ext cx="6046694" cy="453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92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634787"/>
              </p:ext>
            </p:extLst>
          </p:nvPr>
        </p:nvGraphicFramePr>
        <p:xfrm>
          <a:off x="-2" y="-3"/>
          <a:ext cx="11807691" cy="6858002"/>
        </p:xfrm>
        <a:graphic>
          <a:graphicData uri="http://schemas.openxmlformats.org/drawingml/2006/table">
            <a:tbl>
              <a:tblPr firstRow="1" firstCol="1" bandRow="1"/>
              <a:tblGrid>
                <a:gridCol w="1358933">
                  <a:extLst>
                    <a:ext uri="{9D8B030D-6E8A-4147-A177-3AD203B41FA5}">
                      <a16:colId xmlns:a16="http://schemas.microsoft.com/office/drawing/2014/main" val="3658503595"/>
                    </a:ext>
                  </a:extLst>
                </a:gridCol>
                <a:gridCol w="1595338">
                  <a:extLst>
                    <a:ext uri="{9D8B030D-6E8A-4147-A177-3AD203B41FA5}">
                      <a16:colId xmlns:a16="http://schemas.microsoft.com/office/drawing/2014/main" val="2752214562"/>
                    </a:ext>
                  </a:extLst>
                </a:gridCol>
                <a:gridCol w="1475570">
                  <a:extLst>
                    <a:ext uri="{9D8B030D-6E8A-4147-A177-3AD203B41FA5}">
                      <a16:colId xmlns:a16="http://schemas.microsoft.com/office/drawing/2014/main" val="1203859778"/>
                    </a:ext>
                  </a:extLst>
                </a:gridCol>
                <a:gridCol w="1475570">
                  <a:extLst>
                    <a:ext uri="{9D8B030D-6E8A-4147-A177-3AD203B41FA5}">
                      <a16:colId xmlns:a16="http://schemas.microsoft.com/office/drawing/2014/main" val="2757805352"/>
                    </a:ext>
                  </a:extLst>
                </a:gridCol>
                <a:gridCol w="1475570">
                  <a:extLst>
                    <a:ext uri="{9D8B030D-6E8A-4147-A177-3AD203B41FA5}">
                      <a16:colId xmlns:a16="http://schemas.microsoft.com/office/drawing/2014/main" val="291661844"/>
                    </a:ext>
                  </a:extLst>
                </a:gridCol>
                <a:gridCol w="1475570">
                  <a:extLst>
                    <a:ext uri="{9D8B030D-6E8A-4147-A177-3AD203B41FA5}">
                      <a16:colId xmlns:a16="http://schemas.microsoft.com/office/drawing/2014/main" val="1742960443"/>
                    </a:ext>
                  </a:extLst>
                </a:gridCol>
                <a:gridCol w="1475570">
                  <a:extLst>
                    <a:ext uri="{9D8B030D-6E8A-4147-A177-3AD203B41FA5}">
                      <a16:colId xmlns:a16="http://schemas.microsoft.com/office/drawing/2014/main" val="595263853"/>
                    </a:ext>
                  </a:extLst>
                </a:gridCol>
                <a:gridCol w="1475570">
                  <a:extLst>
                    <a:ext uri="{9D8B030D-6E8A-4147-A177-3AD203B41FA5}">
                      <a16:colId xmlns:a16="http://schemas.microsoft.com/office/drawing/2014/main" val="2476188112"/>
                    </a:ext>
                  </a:extLst>
                </a:gridCol>
              </a:tblGrid>
              <a:tr h="38100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Данные о пользователях муниципальных библиотек, созданных в рамках национального проекта «Культура» в 2021 году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3887"/>
                  </a:ext>
                </a:extLst>
              </a:tr>
              <a:tr h="15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субъекта РФ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модельной муниципальной библиотеки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зарегистрированных пользователей библиотеки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01.01.2020 по 31.12.2020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(человек)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зарегистрированных пользователей библиотеки с 01.01.2021 по 31.12.2021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(человек)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зарегистрированных пользователей библиотеки с 01.01.2022 по 31.12.2022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(человек)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44515"/>
                  </a:ext>
                </a:extLst>
              </a:tr>
              <a:tr h="15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обслуживаемых в стационарных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обслуживаемых во внестационарных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обслуживаемых в стационарных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обслуживаемых во внестационарных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обслуживаемых в стационарных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обслуживаемых во внестационарных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609261"/>
                  </a:ext>
                </a:extLst>
              </a:tr>
              <a:tr h="3429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Узонская сельская библиотека,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филиал № 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«Дульдургинская межпоселенческая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центральная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им. Ж. Тумунова»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1" marR="64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15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228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18102"/>
              </p:ext>
            </p:extLst>
          </p:nvPr>
        </p:nvGraphicFramePr>
        <p:xfrm>
          <a:off x="0" y="-2"/>
          <a:ext cx="12191999" cy="6858001"/>
        </p:xfrm>
        <a:graphic>
          <a:graphicData uri="http://schemas.openxmlformats.org/drawingml/2006/table">
            <a:tbl>
              <a:tblPr firstRow="1" firstCol="1" bandRow="1"/>
              <a:tblGrid>
                <a:gridCol w="1869019">
                  <a:extLst>
                    <a:ext uri="{9D8B030D-6E8A-4147-A177-3AD203B41FA5}">
                      <a16:colId xmlns:a16="http://schemas.microsoft.com/office/drawing/2014/main" val="2179045510"/>
                    </a:ext>
                  </a:extLst>
                </a:gridCol>
                <a:gridCol w="1883478">
                  <a:extLst>
                    <a:ext uri="{9D8B030D-6E8A-4147-A177-3AD203B41FA5}">
                      <a16:colId xmlns:a16="http://schemas.microsoft.com/office/drawing/2014/main" val="3453227401"/>
                    </a:ext>
                  </a:extLst>
                </a:gridCol>
                <a:gridCol w="1552442">
                  <a:extLst>
                    <a:ext uri="{9D8B030D-6E8A-4147-A177-3AD203B41FA5}">
                      <a16:colId xmlns:a16="http://schemas.microsoft.com/office/drawing/2014/main" val="2325370803"/>
                    </a:ext>
                  </a:extLst>
                </a:gridCol>
                <a:gridCol w="1552442">
                  <a:extLst>
                    <a:ext uri="{9D8B030D-6E8A-4147-A177-3AD203B41FA5}">
                      <a16:colId xmlns:a16="http://schemas.microsoft.com/office/drawing/2014/main" val="438499685"/>
                    </a:ext>
                  </a:extLst>
                </a:gridCol>
                <a:gridCol w="1404047">
                  <a:extLst>
                    <a:ext uri="{9D8B030D-6E8A-4147-A177-3AD203B41FA5}">
                      <a16:colId xmlns:a16="http://schemas.microsoft.com/office/drawing/2014/main" val="3204559151"/>
                    </a:ext>
                  </a:extLst>
                </a:gridCol>
                <a:gridCol w="1404047">
                  <a:extLst>
                    <a:ext uri="{9D8B030D-6E8A-4147-A177-3AD203B41FA5}">
                      <a16:colId xmlns:a16="http://schemas.microsoft.com/office/drawing/2014/main" val="3936758937"/>
                    </a:ext>
                  </a:extLst>
                </a:gridCol>
                <a:gridCol w="1263262">
                  <a:extLst>
                    <a:ext uri="{9D8B030D-6E8A-4147-A177-3AD203B41FA5}">
                      <a16:colId xmlns:a16="http://schemas.microsoft.com/office/drawing/2014/main" val="2775826892"/>
                    </a:ext>
                  </a:extLst>
                </a:gridCol>
                <a:gridCol w="1263262">
                  <a:extLst>
                    <a:ext uri="{9D8B030D-6E8A-4147-A177-3AD203B41FA5}">
                      <a16:colId xmlns:a16="http://schemas.microsoft.com/office/drawing/2014/main" val="3438973630"/>
                    </a:ext>
                  </a:extLst>
                </a:gridCol>
              </a:tblGrid>
              <a:tr h="5275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Данные о библиотечном фонде модельных муниципальных библиотек, созданных в рамках национального проекта «Культура» в 2021 году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06452"/>
                  </a:ext>
                </a:extLst>
              </a:tr>
              <a:tr h="5275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субъекта РФ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модельной муниципальной библиотеки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Библиотечный фонд на физических носителях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542608"/>
                  </a:ext>
                </a:extLst>
              </a:tr>
              <a:tr h="52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Состоит документов,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Выбыло документов,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53090"/>
                  </a:ext>
                </a:extLst>
              </a:tr>
              <a:tr h="1055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31.12.2020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31.12.2021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31.12.2020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90627"/>
                  </a:ext>
                </a:extLst>
              </a:tr>
              <a:tr h="422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Узонская сельская библиотека,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филиал № 9 МБУК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«Дульдургинская межпоселенческая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центральная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им. Ж. Тумунова»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4" marR="60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36008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03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66797"/>
              </p:ext>
            </p:extLst>
          </p:nvPr>
        </p:nvGraphicFramePr>
        <p:xfrm>
          <a:off x="-2" y="0"/>
          <a:ext cx="12192004" cy="6857999"/>
        </p:xfrm>
        <a:graphic>
          <a:graphicData uri="http://schemas.openxmlformats.org/drawingml/2006/table">
            <a:tbl>
              <a:tblPr/>
              <a:tblGrid>
                <a:gridCol w="1499198">
                  <a:extLst>
                    <a:ext uri="{9D8B030D-6E8A-4147-A177-3AD203B41FA5}">
                      <a16:colId xmlns:a16="http://schemas.microsoft.com/office/drawing/2014/main" val="948359319"/>
                    </a:ext>
                  </a:extLst>
                </a:gridCol>
                <a:gridCol w="1678724">
                  <a:extLst>
                    <a:ext uri="{9D8B030D-6E8A-4147-A177-3AD203B41FA5}">
                      <a16:colId xmlns:a16="http://schemas.microsoft.com/office/drawing/2014/main" val="3989508311"/>
                    </a:ext>
                  </a:extLst>
                </a:gridCol>
                <a:gridCol w="1502347">
                  <a:extLst>
                    <a:ext uri="{9D8B030D-6E8A-4147-A177-3AD203B41FA5}">
                      <a16:colId xmlns:a16="http://schemas.microsoft.com/office/drawing/2014/main" val="4259505713"/>
                    </a:ext>
                  </a:extLst>
                </a:gridCol>
                <a:gridCol w="1502347">
                  <a:extLst>
                    <a:ext uri="{9D8B030D-6E8A-4147-A177-3AD203B41FA5}">
                      <a16:colId xmlns:a16="http://schemas.microsoft.com/office/drawing/2014/main" val="3161625463"/>
                    </a:ext>
                  </a:extLst>
                </a:gridCol>
                <a:gridCol w="1502347">
                  <a:extLst>
                    <a:ext uri="{9D8B030D-6E8A-4147-A177-3AD203B41FA5}">
                      <a16:colId xmlns:a16="http://schemas.microsoft.com/office/drawing/2014/main" val="1266884534"/>
                    </a:ext>
                  </a:extLst>
                </a:gridCol>
                <a:gridCol w="1502347">
                  <a:extLst>
                    <a:ext uri="{9D8B030D-6E8A-4147-A177-3AD203B41FA5}">
                      <a16:colId xmlns:a16="http://schemas.microsoft.com/office/drawing/2014/main" val="297684442"/>
                    </a:ext>
                  </a:extLst>
                </a:gridCol>
                <a:gridCol w="1502347">
                  <a:extLst>
                    <a:ext uri="{9D8B030D-6E8A-4147-A177-3AD203B41FA5}">
                      <a16:colId xmlns:a16="http://schemas.microsoft.com/office/drawing/2014/main" val="114232744"/>
                    </a:ext>
                  </a:extLst>
                </a:gridCol>
                <a:gridCol w="1502347">
                  <a:extLst>
                    <a:ext uri="{9D8B030D-6E8A-4147-A177-3AD203B41FA5}">
                      <a16:colId xmlns:a16="http://schemas.microsoft.com/office/drawing/2014/main" val="3260946277"/>
                    </a:ext>
                  </a:extLst>
                </a:gridCol>
              </a:tblGrid>
              <a:tr h="498894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Данные о выдаче документов в модельных муниципальных библиотеках, созданных в рамках национального проекта «Культура» в 2021 году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75393"/>
                  </a:ext>
                </a:extLst>
              </a:tr>
              <a:tr h="18654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субъекта РФ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модельной муниципальной библиотеки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Выдано из фонда на физических носителях                                           с 01.01.2020 по 31.01.2020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(документы, ед.)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Выдано из фонда на физических носителях                                                 с 01.01.2021 по 31.01.2021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(документы, ед.)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Выдано из фонда на физических носителях                                           с 01.01.2022 по 31.01.2022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(документы, ед.)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11791"/>
                  </a:ext>
                </a:extLst>
              </a:tr>
              <a:tr h="1225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стационарном режиме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внестационарном режиме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 стационарном режиме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внестационарном режиме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стационарном режиме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внестационарном режиме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387286"/>
                  </a:ext>
                </a:extLst>
              </a:tr>
              <a:tr h="3268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Узонская сельская библиотека, филиал № 9 МБУК «Дульдургинская межпоселенческая центральная библиотека им. Ж. Тумунова»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8097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16687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2068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17795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3001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0" marR="6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6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60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583666"/>
              </p:ext>
            </p:extLst>
          </p:nvPr>
        </p:nvGraphicFramePr>
        <p:xfrm>
          <a:off x="2" y="0"/>
          <a:ext cx="12191997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368294">
                  <a:extLst>
                    <a:ext uri="{9D8B030D-6E8A-4147-A177-3AD203B41FA5}">
                      <a16:colId xmlns:a16="http://schemas.microsoft.com/office/drawing/2014/main" val="1453900271"/>
                    </a:ext>
                  </a:extLst>
                </a:gridCol>
                <a:gridCol w="2368294">
                  <a:extLst>
                    <a:ext uri="{9D8B030D-6E8A-4147-A177-3AD203B41FA5}">
                      <a16:colId xmlns:a16="http://schemas.microsoft.com/office/drawing/2014/main" val="3284118828"/>
                    </a:ext>
                  </a:extLst>
                </a:gridCol>
                <a:gridCol w="1268729">
                  <a:extLst>
                    <a:ext uri="{9D8B030D-6E8A-4147-A177-3AD203B41FA5}">
                      <a16:colId xmlns:a16="http://schemas.microsoft.com/office/drawing/2014/main" val="3369315499"/>
                    </a:ext>
                  </a:extLst>
                </a:gridCol>
                <a:gridCol w="1268729">
                  <a:extLst>
                    <a:ext uri="{9D8B030D-6E8A-4147-A177-3AD203B41FA5}">
                      <a16:colId xmlns:a16="http://schemas.microsoft.com/office/drawing/2014/main" val="2265840132"/>
                    </a:ext>
                  </a:extLst>
                </a:gridCol>
                <a:gridCol w="1268729">
                  <a:extLst>
                    <a:ext uri="{9D8B030D-6E8A-4147-A177-3AD203B41FA5}">
                      <a16:colId xmlns:a16="http://schemas.microsoft.com/office/drawing/2014/main" val="1810953286"/>
                    </a:ext>
                  </a:extLst>
                </a:gridCol>
                <a:gridCol w="1280928">
                  <a:extLst>
                    <a:ext uri="{9D8B030D-6E8A-4147-A177-3AD203B41FA5}">
                      <a16:colId xmlns:a16="http://schemas.microsoft.com/office/drawing/2014/main" val="1405605637"/>
                    </a:ext>
                  </a:extLst>
                </a:gridCol>
                <a:gridCol w="1280928">
                  <a:extLst>
                    <a:ext uri="{9D8B030D-6E8A-4147-A177-3AD203B41FA5}">
                      <a16:colId xmlns:a16="http://schemas.microsoft.com/office/drawing/2014/main" val="2453650842"/>
                    </a:ext>
                  </a:extLst>
                </a:gridCol>
                <a:gridCol w="1087366">
                  <a:extLst>
                    <a:ext uri="{9D8B030D-6E8A-4147-A177-3AD203B41FA5}">
                      <a16:colId xmlns:a16="http://schemas.microsoft.com/office/drawing/2014/main" val="1591372625"/>
                    </a:ext>
                  </a:extLst>
                </a:gridCol>
              </a:tblGrid>
              <a:tr h="457200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Данные о мероприятиях в модельных муниципальных библиотеках, созданных в рамках национального проекта «Культура» в 2021 году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02255"/>
                  </a:ext>
                </a:extLst>
              </a:tr>
              <a:tr h="137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субъекта РФ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модельной муниципальной библиотеки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мероприятий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01.01.2020 по 31.12.2020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(мероприятия, ед.)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мероприятий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01.01.2021 по 31.12.2021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(мероприятия, ед.)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мероприятий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01.01.2022 по 31.12.2022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(мероприятия, ед.)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45358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стационарных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стационара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стационарных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стационара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стационарных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стационара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907882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Узонская сельская библиотека,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филиал № 9 МБУК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«Дульдургинская межпоселенческая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центральная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им. Ж. Тумунова»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58" marR="64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8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802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886224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398568">
                  <a:extLst>
                    <a:ext uri="{9D8B030D-6E8A-4147-A177-3AD203B41FA5}">
                      <a16:colId xmlns:a16="http://schemas.microsoft.com/office/drawing/2014/main" val="3432848219"/>
                    </a:ext>
                  </a:extLst>
                </a:gridCol>
                <a:gridCol w="1570253">
                  <a:extLst>
                    <a:ext uri="{9D8B030D-6E8A-4147-A177-3AD203B41FA5}">
                      <a16:colId xmlns:a16="http://schemas.microsoft.com/office/drawing/2014/main" val="403997259"/>
                    </a:ext>
                  </a:extLst>
                </a:gridCol>
                <a:gridCol w="1481665">
                  <a:extLst>
                    <a:ext uri="{9D8B030D-6E8A-4147-A177-3AD203B41FA5}">
                      <a16:colId xmlns:a16="http://schemas.microsoft.com/office/drawing/2014/main" val="103157580"/>
                    </a:ext>
                  </a:extLst>
                </a:gridCol>
                <a:gridCol w="1398568">
                  <a:extLst>
                    <a:ext uri="{9D8B030D-6E8A-4147-A177-3AD203B41FA5}">
                      <a16:colId xmlns:a16="http://schemas.microsoft.com/office/drawing/2014/main" val="3571758595"/>
                    </a:ext>
                  </a:extLst>
                </a:gridCol>
                <a:gridCol w="1239427">
                  <a:extLst>
                    <a:ext uri="{9D8B030D-6E8A-4147-A177-3AD203B41FA5}">
                      <a16:colId xmlns:a16="http://schemas.microsoft.com/office/drawing/2014/main" val="26185864"/>
                    </a:ext>
                  </a:extLst>
                </a:gridCol>
                <a:gridCol w="1424438">
                  <a:extLst>
                    <a:ext uri="{9D8B030D-6E8A-4147-A177-3AD203B41FA5}">
                      <a16:colId xmlns:a16="http://schemas.microsoft.com/office/drawing/2014/main" val="3203723695"/>
                    </a:ext>
                  </a:extLst>
                </a:gridCol>
                <a:gridCol w="1424438">
                  <a:extLst>
                    <a:ext uri="{9D8B030D-6E8A-4147-A177-3AD203B41FA5}">
                      <a16:colId xmlns:a16="http://schemas.microsoft.com/office/drawing/2014/main" val="2493626913"/>
                    </a:ext>
                  </a:extLst>
                </a:gridCol>
                <a:gridCol w="1322525">
                  <a:extLst>
                    <a:ext uri="{9D8B030D-6E8A-4147-A177-3AD203B41FA5}">
                      <a16:colId xmlns:a16="http://schemas.microsoft.com/office/drawing/2014/main" val="2166515191"/>
                    </a:ext>
                  </a:extLst>
                </a:gridCol>
                <a:gridCol w="932118">
                  <a:extLst>
                    <a:ext uri="{9D8B030D-6E8A-4147-A177-3AD203B41FA5}">
                      <a16:colId xmlns:a16="http://schemas.microsoft.com/office/drawing/2014/main" val="3322666149"/>
                    </a:ext>
                  </a:extLst>
                </a:gridCol>
              </a:tblGrid>
              <a:tr h="508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об исполнении в 2022 году гарантий пополнения библиотечного фонда модельных муниципальных библиотек, созданных в рамках национального проекта «Культура» в 2021 году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74440"/>
                  </a:ext>
                </a:extLst>
              </a:tr>
              <a:tr h="50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субъекта РФ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модельной муниципальной библиотеки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Гарантированный объем пополнения библиотечного фонда после модернизации, на 2022 год, согласно заявке субъекта РФ на участие в проекте (документы на физических носителях, ед.)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 объем пополнения библиотечного фонда в 2022 году (документы на физических носителях, ед.)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016644"/>
                  </a:ext>
                </a:extLst>
              </a:tr>
              <a:tr h="30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Литературно-художественные издания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Научно-популярная литература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для слабовидящих и незрячих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Справочная и образовательная литература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по библиотечному делу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984590"/>
                  </a:ext>
                </a:extLst>
              </a:tr>
              <a:tr h="279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Узонская сельская библиотека,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филиал № 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«Дульдургинская межпоселенческая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центральная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им. Ж. Тумунова»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0" marR="55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1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0"/>
            <a:ext cx="9501809" cy="1311965"/>
          </a:xfrm>
        </p:spPr>
        <p:txBody>
          <a:bodyPr/>
          <a:lstStyle/>
          <a:p>
            <a:pPr algn="ctr"/>
            <a:r>
              <a:rPr lang="ru-RU" dirty="0" smtClean="0"/>
              <a:t>Зона детского чтения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389" y="834303"/>
            <a:ext cx="7445828" cy="577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378226"/>
          </a:xfrm>
        </p:spPr>
        <p:txBody>
          <a:bodyPr/>
          <a:lstStyle/>
          <a:p>
            <a:pPr algn="ctr"/>
            <a:r>
              <a:rPr lang="ru-RU" dirty="0" smtClean="0"/>
              <a:t>Зона для информации и регистрации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513" y="1378226"/>
            <a:ext cx="8812696" cy="547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3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39687"/>
          </a:xfrm>
        </p:spPr>
        <p:txBody>
          <a:bodyPr/>
          <a:lstStyle/>
          <a:p>
            <a:pPr algn="ctr"/>
            <a:r>
              <a:rPr dirty="0" lang="ru-RU" smtClean="0"/>
              <a:t>Многофункциональная зона</a:t>
            </a:r>
            <a:endParaRPr dirty="0"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81"/>
          <a:stretch/>
        </p:blipFill>
        <p:spPr>
          <a:xfrm>
            <a:off x="1431235" y="1139687"/>
            <a:ext cx="9024729" cy="571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7861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39" y="0"/>
            <a:ext cx="98728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0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605</TotalTime>
  <Words>722</Words>
  <Application>Microsoft Office PowerPoint</Application>
  <PresentationFormat>Широкоэкранный</PresentationFormat>
  <Paragraphs>191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Гардеробная зона</vt:lpstr>
      <vt:lpstr>Зона детского чтения</vt:lpstr>
      <vt:lpstr>Зона для информации и регистрации</vt:lpstr>
      <vt:lpstr>Многофункциональная зона</vt:lpstr>
      <vt:lpstr>Презентация PowerPoint</vt:lpstr>
      <vt:lpstr>Зона работы за компьютером</vt:lpstr>
      <vt:lpstr>Зона свободного чтения</vt:lpstr>
      <vt:lpstr>Новогодняя книжная дегустация в мандариново-елочном интерьере</vt:lpstr>
      <vt:lpstr>Мастер-класс «Мини-елки» из фетра и цветной бумаги</vt:lpstr>
      <vt:lpstr>Мастер-класс «Новогодние игрушки из фоамирана»</vt:lpstr>
      <vt:lpstr>Книжная  выставка</vt:lpstr>
      <vt:lpstr>Книжная выставка</vt:lpstr>
      <vt:lpstr>Жизнь и заветы Жамбалдоржи Гомбоева</vt:lpstr>
      <vt:lpstr>Всебурятский диктант «Эрдэм»</vt:lpstr>
      <vt:lpstr>Мастер-класс «Юудэн малгай»</vt:lpstr>
      <vt:lpstr>Красота национального костюма</vt:lpstr>
      <vt:lpstr>Уроки  мужества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Нам не дано забыть подвиг  земляков</vt:lpstr>
      <vt:lpstr>Презентация PowerPoint</vt:lpstr>
      <vt:lpstr>900 дней мужества</vt:lpstr>
      <vt:lpstr>Непокоренный Сталинград</vt:lpstr>
      <vt:lpstr>Правда истории: память и боль</vt:lpstr>
      <vt:lpstr>День защиты детей</vt:lpstr>
      <vt:lpstr>Спорт в жизни твоей и моей</vt:lpstr>
      <vt:lpstr>Кладовая леса</vt:lpstr>
      <vt:lpstr>Читать ужасно интересно</vt:lpstr>
      <vt:lpstr>И сказок пушкинских страниц</vt:lpstr>
      <vt:lpstr>Играй! Читай! Дружи с книгой!</vt:lpstr>
      <vt:lpstr>Пасхальное яйцо</vt:lpstr>
      <vt:lpstr>Мама- это жизнь!</vt:lpstr>
      <vt:lpstr>Театр на столе</vt:lpstr>
      <vt:lpstr>Осенний букет</vt:lpstr>
      <vt:lpstr>Гости с грядки</vt:lpstr>
      <vt:lpstr>Презентация PowerPoint</vt:lpstr>
      <vt:lpstr>На литературной высоте</vt:lpstr>
      <vt:lpstr>Солдатский платок</vt:lpstr>
      <vt:lpstr>Блокадный хлеб</vt:lpstr>
      <vt:lpstr>Окна Победы</vt:lpstr>
      <vt:lpstr>Письмо солдату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bibl_</dc:creator>
  <cp:lastModifiedBy>bibl_</cp:lastModifiedBy>
  <cp:revision>45</cp:revision>
  <dcterms:created xsi:type="dcterms:W3CDTF">2023-10-23T10:57:18Z</dcterms:created>
  <dcterms:modified xsi:type="dcterms:W3CDTF">2023-10-25T06:20:35Z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5255058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D10.0.1</vt:lpwstr>
  </property>
</Properties>
</file>