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70" r:id="rId3"/>
    <p:sldId id="256" r:id="rId4"/>
    <p:sldId id="258" r:id="rId5"/>
    <p:sldId id="259" r:id="rId6"/>
    <p:sldId id="269" r:id="rId7"/>
    <p:sldId id="276" r:id="rId8"/>
    <p:sldId id="277" r:id="rId9"/>
    <p:sldId id="279" r:id="rId10"/>
    <p:sldId id="268" r:id="rId11"/>
    <p:sldId id="260" r:id="rId12"/>
    <p:sldId id="261" r:id="rId13"/>
    <p:sldId id="262" r:id="rId14"/>
    <p:sldId id="263" r:id="rId15"/>
    <p:sldId id="273" r:id="rId16"/>
    <p:sldId id="271" r:id="rId17"/>
    <p:sldId id="272" r:id="rId18"/>
    <p:sldId id="264" r:id="rId19"/>
    <p:sldId id="267" r:id="rId20"/>
    <p:sldId id="280" r:id="rId21"/>
    <p:sldId id="274" r:id="rId22"/>
    <p:sldId id="281" r:id="rId23"/>
    <p:sldId id="27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33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 (до модернизации)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 (модернизация)</c:v>
                </c:pt>
              </c:strCache>
            </c:strRef>
          </c:tx>
          <c:dPt>
            <c:idx val="0"/>
            <c:spPr>
              <a:solidFill>
                <a:srgbClr val="0070C0"/>
              </a:solidFill>
            </c:spPr>
          </c:dPt>
          <c:dPt>
            <c:idx val="2"/>
            <c:spPr>
              <a:solidFill>
                <a:srgbClr val="92D05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Bookman Old Style" pitchFamily="18" charset="0"/>
                      </a:rPr>
                      <a:t>296</a:t>
                    </a:r>
                    <a:r>
                      <a:rPr lang="ru-RU" sz="1200" b="1" dirty="0" smtClean="0">
                        <a:latin typeface="Bookman Old Style" pitchFamily="18" charset="0"/>
                      </a:rPr>
                      <a:t> </a:t>
                    </a:r>
                    <a:endParaRPr lang="en-US" sz="1200" b="1" dirty="0">
                      <a:latin typeface="Bookman Old Style" pitchFamily="18" charset="0"/>
                    </a:endParaRPr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b="1" dirty="0" smtClean="0">
                        <a:latin typeface="Bookman Old Style" pitchFamily="18" charset="0"/>
                      </a:rPr>
                      <a:t> 550 </a:t>
                    </a:r>
                    <a:endParaRPr lang="en-US" sz="1200" b="1" dirty="0">
                      <a:latin typeface="Bookman Old Style" pitchFamily="18" charset="0"/>
                    </a:endParaRPr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Bookman Old Style" pitchFamily="18" charset="0"/>
                      </a:rPr>
                      <a:t>650</a:t>
                    </a:r>
                    <a:r>
                      <a:rPr lang="ru-RU" sz="1200" b="1" dirty="0" smtClean="0">
                        <a:latin typeface="Bookman Old Style" pitchFamily="18" charset="0"/>
                      </a:rPr>
                      <a:t> </a:t>
                    </a:r>
                    <a:endParaRPr lang="en-US" sz="1200" b="1" dirty="0">
                      <a:latin typeface="Bookman Old Style" pitchFamily="18" charset="0"/>
                    </a:endParaRP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200" b="1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296</c:v>
                </c:pt>
                <c:pt idx="1">
                  <c:v>550</c:v>
                </c:pt>
                <c:pt idx="2">
                  <c:v>650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 (после модернизации)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overlap val="64"/>
        <c:axId val="75986048"/>
        <c:axId val="75987584"/>
      </c:barChart>
      <c:catAx>
        <c:axId val="75986048"/>
        <c:scaling>
          <c:orientation val="minMax"/>
        </c:scaling>
        <c:axPos val="b"/>
        <c:numFmt formatCode="General" sourceLinked="1"/>
        <c:tickLblPos val="nextTo"/>
        <c:crossAx val="75987584"/>
        <c:crosses val="autoZero"/>
        <c:auto val="1"/>
        <c:lblAlgn val="ctr"/>
        <c:lblOffset val="100"/>
      </c:catAx>
      <c:valAx>
        <c:axId val="75987584"/>
        <c:scaling>
          <c:orientation val="minMax"/>
        </c:scaling>
        <c:axPos val="l"/>
        <c:majorGridlines/>
        <c:numFmt formatCode="General" sourceLinked="1"/>
        <c:tickLblPos val="nextTo"/>
        <c:crossAx val="7598604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 (до модернизации)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 (модернизация)</c:v>
                </c:pt>
              </c:strCache>
            </c:strRef>
          </c:tx>
          <c:dPt>
            <c:idx val="0"/>
            <c:spPr>
              <a:solidFill>
                <a:srgbClr val="0070C0"/>
              </a:solidFill>
            </c:spPr>
          </c:dPt>
          <c:dPt>
            <c:idx val="2"/>
            <c:spPr>
              <a:solidFill>
                <a:srgbClr val="92D050"/>
              </a:solidFill>
            </c:spPr>
          </c:dPt>
          <c:dLbls>
            <c:dLbl>
              <c:idx val="0"/>
              <c:layout/>
              <c:showVal val="1"/>
            </c:dLbl>
            <c:dLbl>
              <c:idx val="1"/>
              <c:layout/>
              <c:showVal val="1"/>
            </c:dLbl>
            <c:dLbl>
              <c:idx val="2"/>
              <c:layout/>
              <c:showVal val="1"/>
            </c:dLbl>
            <c:delete val="1"/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1847</c:v>
                </c:pt>
                <c:pt idx="1">
                  <c:v>4200</c:v>
                </c:pt>
                <c:pt idx="2">
                  <c:v>6663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 (после модернизации)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overlap val="49"/>
        <c:axId val="75897856"/>
        <c:axId val="75899648"/>
      </c:barChart>
      <c:catAx>
        <c:axId val="75897856"/>
        <c:scaling>
          <c:orientation val="minMax"/>
        </c:scaling>
        <c:axPos val="b"/>
        <c:numFmt formatCode="General" sourceLinked="1"/>
        <c:tickLblPos val="nextTo"/>
        <c:crossAx val="75899648"/>
        <c:crosses val="autoZero"/>
        <c:auto val="1"/>
        <c:lblAlgn val="ctr"/>
        <c:lblOffset val="100"/>
      </c:catAx>
      <c:valAx>
        <c:axId val="75899648"/>
        <c:scaling>
          <c:orientation val="minMax"/>
        </c:scaling>
        <c:axPos val="l"/>
        <c:majorGridlines/>
        <c:numFmt formatCode="General" sourceLinked="1"/>
        <c:tickLblPos val="nextTo"/>
        <c:crossAx val="7589785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 (до модернизации)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 (модернизация)</c:v>
                </c:pt>
              </c:strCache>
            </c:strRef>
          </c:tx>
          <c:dPt>
            <c:idx val="0"/>
            <c:spPr>
              <a:solidFill>
                <a:srgbClr val="0070C0"/>
              </a:solidFill>
            </c:spPr>
          </c:dPt>
          <c:dPt>
            <c:idx val="2"/>
            <c:spPr>
              <a:solidFill>
                <a:srgbClr val="92D050"/>
              </a:solidFill>
            </c:spPr>
          </c:dPt>
          <c:dLbls>
            <c:txPr>
              <a:bodyPr/>
              <a:lstStyle/>
              <a:p>
                <a:pPr>
                  <a:defRPr sz="1400" b="1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3199</c:v>
                </c:pt>
                <c:pt idx="1">
                  <c:v>10051</c:v>
                </c:pt>
                <c:pt idx="2">
                  <c:v>15619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 (после модернизации)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overlap val="63"/>
        <c:axId val="80625664"/>
        <c:axId val="80627200"/>
      </c:barChart>
      <c:catAx>
        <c:axId val="80625664"/>
        <c:scaling>
          <c:orientation val="minMax"/>
        </c:scaling>
        <c:axPos val="b"/>
        <c:numFmt formatCode="General" sourceLinked="1"/>
        <c:tickLblPos val="nextTo"/>
        <c:crossAx val="80627200"/>
        <c:crosses val="autoZero"/>
        <c:auto val="1"/>
        <c:lblAlgn val="ctr"/>
        <c:lblOffset val="100"/>
      </c:catAx>
      <c:valAx>
        <c:axId val="80627200"/>
        <c:scaling>
          <c:orientation val="minMax"/>
        </c:scaling>
        <c:axPos val="l"/>
        <c:majorGridlines/>
        <c:numFmt formatCode="General" sourceLinked="1"/>
        <c:tickLblPos val="nextTo"/>
        <c:crossAx val="8062566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 модернизации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модернизация</c:v>
                </c:pt>
              </c:strCache>
            </c:strRef>
          </c:tx>
          <c:dPt>
            <c:idx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rgbClr val="92D050"/>
              </a:solidFill>
            </c:spPr>
          </c:dPt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6405</c:v>
                </c:pt>
                <c:pt idx="1">
                  <c:v>8551</c:v>
                </c:pt>
                <c:pt idx="2">
                  <c:v>8601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после модернизации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2"/>
        <c:overlap val="74"/>
        <c:axId val="80964992"/>
        <c:axId val="80970880"/>
      </c:barChart>
      <c:catAx>
        <c:axId val="80964992"/>
        <c:scaling>
          <c:orientation val="minMax"/>
        </c:scaling>
        <c:axPos val="b"/>
        <c:numFmt formatCode="General" sourceLinked="1"/>
        <c:tickLblPos val="nextTo"/>
        <c:crossAx val="80970880"/>
        <c:crosses val="autoZero"/>
        <c:auto val="1"/>
        <c:lblAlgn val="ctr"/>
        <c:lblOffset val="100"/>
      </c:catAx>
      <c:valAx>
        <c:axId val="80970880"/>
        <c:scaling>
          <c:orientation val="minMax"/>
        </c:scaling>
        <c:axPos val="l"/>
        <c:majorGridlines/>
        <c:numFmt formatCode="General" sourceLinked="1"/>
        <c:tickLblPos val="nextTo"/>
        <c:crossAx val="8096499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0E02A-E0C8-4FD9-97AE-AAF2456028B6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EA4A5-2752-4560-A4D8-7888DDE2D27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EA4A5-2752-4560-A4D8-7888DDE2D27E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A261A-D4EC-4D35-BE9D-7F96FDB383BB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97EB-5E40-4B72-B2CF-9064456CDE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A261A-D4EC-4D35-BE9D-7F96FDB383BB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97EB-5E40-4B72-B2CF-9064456CDE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A261A-D4EC-4D35-BE9D-7F96FDB383BB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97EB-5E40-4B72-B2CF-9064456CDE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A261A-D4EC-4D35-BE9D-7F96FDB383BB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97EB-5E40-4B72-B2CF-9064456CDE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A261A-D4EC-4D35-BE9D-7F96FDB383BB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97EB-5E40-4B72-B2CF-9064456CDE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A261A-D4EC-4D35-BE9D-7F96FDB383BB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97EB-5E40-4B72-B2CF-9064456CDE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A261A-D4EC-4D35-BE9D-7F96FDB383BB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97EB-5E40-4B72-B2CF-9064456CDE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A261A-D4EC-4D35-BE9D-7F96FDB383BB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97EB-5E40-4B72-B2CF-9064456CDE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A261A-D4EC-4D35-BE9D-7F96FDB383BB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97EB-5E40-4B72-B2CF-9064456CDE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A261A-D4EC-4D35-BE9D-7F96FDB383BB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97EB-5E40-4B72-B2CF-9064456CDE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A261A-D4EC-4D35-BE9D-7F96FDB383BB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97EB-5E40-4B72-B2CF-9064456CDE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A261A-D4EC-4D35-BE9D-7F96FDB383BB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C97EB-5E40-4B72-B2CF-9064456CDEF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1\Desktop\12121.mp4" TargetMode="Externa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COD-1\Users\User\Desktop\&#1053;&#1086;&#1074;&#1072;&#1103;%20&#1087;&#1072;&#1087;&#1082;&#1072;\lkz%20ufkb\&#1043;&#1083;&#1072;&#1074;&#1072;.mp4" TargetMode="Externa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s://img5.goodfon.ru/original/1680x1050/d/3f/goluboi-fon-oboi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6043" t="34527" r="76917" b="54512"/>
          <a:stretch>
            <a:fillRect/>
          </a:stretch>
        </p:blipFill>
        <p:spPr bwMode="auto">
          <a:xfrm>
            <a:off x="3214678" y="3500437"/>
            <a:ext cx="1857388" cy="23001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42910" y="1428736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chemeClr val="accent2"/>
                </a:solidFill>
                <a:latin typeface="Bookman Old Style" pitchFamily="18" charset="0"/>
                <a:cs typeface="Times New Roman" pitchFamily="18" charset="0"/>
              </a:rPr>
              <a:t>Модельная библиотека </a:t>
            </a:r>
            <a:br>
              <a:rPr lang="ru-RU" b="1" dirty="0" smtClean="0">
                <a:solidFill>
                  <a:schemeClr val="accent2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/>
                </a:solidFill>
                <a:latin typeface="Bookman Old Style" pitchFamily="18" charset="0"/>
                <a:cs typeface="Times New Roman" pitchFamily="18" charset="0"/>
              </a:rPr>
              <a:t>с. Хада-Булак</a:t>
            </a:r>
            <a:endParaRPr lang="ru-RU" b="1" dirty="0">
              <a:solidFill>
                <a:schemeClr val="accent2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285852" y="285728"/>
            <a:ext cx="6400800" cy="1071570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Муниципальное учреждение культуры </a:t>
            </a:r>
          </a:p>
          <a:p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«Борзинская межпоселенческая центральная библиотека»</a:t>
            </a:r>
            <a:endParaRPr lang="ru-RU" sz="1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00430" y="6000768"/>
            <a:ext cx="1760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Борзя, 2023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image051-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4348" y="32861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00FF"/>
                </a:solidFill>
              </a:rPr>
              <a:t>Реализация заявленных в концепции модернизации проектов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41" name="Picture 1" descr="\\server\МБО\Доки по Х-Булаку 12.2020\на семинарХ-Булак\Рисунок2 ласточ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14290"/>
            <a:ext cx="2000264" cy="21078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image051-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71472" y="500042"/>
            <a:ext cx="7772400" cy="357190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rgbClr val="0000FF"/>
                </a:solidFill>
                <a:latin typeface="Bookman Old Style" pitchFamily="18" charset="0"/>
              </a:rPr>
              <a:t>Проект «Историю своего села пишем сами»</a:t>
            </a:r>
            <a:r>
              <a:rPr lang="ru-RU" sz="2700" b="1" dirty="0" smtClean="0">
                <a:solidFill>
                  <a:srgbClr val="0000FF"/>
                </a:solidFill>
                <a:latin typeface="Bookman Old Style" pitchFamily="18" charset="0"/>
              </a:rPr>
              <a:t/>
            </a:r>
            <a:br>
              <a:rPr lang="ru-RU" sz="2700" b="1" dirty="0" smtClean="0">
                <a:solidFill>
                  <a:srgbClr val="0000FF"/>
                </a:solidFill>
                <a:latin typeface="Bookman Old Style" pitchFamily="18" charset="0"/>
              </a:rPr>
            </a:b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28596" y="785794"/>
            <a:ext cx="7858180" cy="1071570"/>
          </a:xfrm>
        </p:spPr>
        <p:txBody>
          <a:bodyPr/>
          <a:lstStyle/>
          <a:p>
            <a:r>
              <a:rPr lang="ru-RU" sz="1800" b="1" i="1" dirty="0" smtClean="0">
                <a:solidFill>
                  <a:srgbClr val="FF0000"/>
                </a:solidFill>
                <a:latin typeface="Bookman Old Style" pitchFamily="18" charset="0"/>
              </a:rPr>
              <a:t>Цель:</a:t>
            </a:r>
            <a:r>
              <a:rPr lang="ru-RU" sz="1800" i="1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Bookman Old Style" pitchFamily="18" charset="0"/>
              </a:rPr>
              <a:t>создание Книги памяти 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Bookman Old Style" pitchFamily="18" charset="0"/>
              </a:rPr>
              <a:t>«Село Хада-Булак и его жители в годы 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Bookman Old Style" pitchFamily="18" charset="0"/>
              </a:rPr>
              <a:t>Великой Отечественной войны».</a:t>
            </a:r>
          </a:p>
          <a:p>
            <a:endParaRPr lang="ru-RU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endParaRPr lang="ru-RU" dirty="0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100" name="Picture 4" descr="50"/>
          <p:cNvPicPr>
            <a:picLocks noChangeAspect="1" noChangeArrowheads="1"/>
          </p:cNvPicPr>
          <p:nvPr/>
        </p:nvPicPr>
        <p:blipFill>
          <a:blip r:embed="rId3"/>
          <a:srcRect t="8337" b="4016"/>
          <a:stretch>
            <a:fillRect/>
          </a:stretch>
        </p:blipFill>
        <p:spPr bwMode="auto">
          <a:xfrm>
            <a:off x="285720" y="1928802"/>
            <a:ext cx="3373486" cy="2214578"/>
          </a:xfrm>
          <a:prstGeom prst="rect">
            <a:avLst/>
          </a:prstGeom>
          <a:noFill/>
        </p:spPr>
      </p:pic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102" name="Picture 6" descr="46"/>
          <p:cNvPicPr>
            <a:picLocks noChangeAspect="1" noChangeArrowheads="1"/>
          </p:cNvPicPr>
          <p:nvPr/>
        </p:nvPicPr>
        <p:blipFill>
          <a:blip r:embed="rId4"/>
          <a:srcRect t="4521" r="2155" b="4176"/>
          <a:stretch>
            <a:fillRect/>
          </a:stretch>
        </p:blipFill>
        <p:spPr bwMode="auto">
          <a:xfrm>
            <a:off x="285720" y="4357694"/>
            <a:ext cx="3365029" cy="2354532"/>
          </a:xfrm>
          <a:prstGeom prst="rect">
            <a:avLst/>
          </a:prstGeom>
          <a:noFill/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104" name="Picture 8" descr="44"/>
          <p:cNvPicPr>
            <a:picLocks noChangeAspect="1" noChangeArrowheads="1"/>
          </p:cNvPicPr>
          <p:nvPr/>
        </p:nvPicPr>
        <p:blipFill>
          <a:blip r:embed="rId5"/>
          <a:srcRect t="15512"/>
          <a:stretch>
            <a:fillRect/>
          </a:stretch>
        </p:blipFill>
        <p:spPr bwMode="auto">
          <a:xfrm>
            <a:off x="5000628" y="4429132"/>
            <a:ext cx="3565761" cy="2260596"/>
          </a:xfrm>
          <a:prstGeom prst="rect">
            <a:avLst/>
          </a:prstGeom>
          <a:noFill/>
        </p:spPr>
      </p:pic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108" name="Picture 12" descr="IMG-5a1640f1a797e0842894be5df5d958c5-V"/>
          <p:cNvPicPr>
            <a:picLocks noChangeAspect="1" noChangeArrowheads="1"/>
          </p:cNvPicPr>
          <p:nvPr/>
        </p:nvPicPr>
        <p:blipFill>
          <a:blip r:embed="rId6" cstate="print"/>
          <a:srcRect b="10736"/>
          <a:stretch>
            <a:fillRect/>
          </a:stretch>
        </p:blipFill>
        <p:spPr bwMode="auto">
          <a:xfrm>
            <a:off x="5000628" y="1928802"/>
            <a:ext cx="3465477" cy="232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13" descr="IMG-cac8063fb506a7a357c168dc230bc46c-V"/>
          <p:cNvPicPr>
            <a:picLocks noChangeAspect="1" noChangeArrowheads="1"/>
          </p:cNvPicPr>
          <p:nvPr/>
        </p:nvPicPr>
        <p:blipFill>
          <a:blip r:embed="rId7" cstate="print"/>
          <a:srcRect r="18823"/>
          <a:stretch>
            <a:fillRect/>
          </a:stretch>
        </p:blipFill>
        <p:spPr bwMode="auto">
          <a:xfrm>
            <a:off x="3357554" y="1928802"/>
            <a:ext cx="197167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0" name="Picture 14" descr="IMG-32050c2d7dea15c0df015de361382a6d-V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14546" y="4429132"/>
            <a:ext cx="391477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image051-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7772400" cy="857256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0000FF"/>
                </a:solidFill>
                <a:latin typeface="Bookman Old Style" pitchFamily="18" charset="0"/>
              </a:rPr>
              <a:t>Проект «Хада-Булак – село моего детства»</a:t>
            </a:r>
            <a:r>
              <a:rPr lang="ru-RU" sz="2000" b="1" dirty="0" smtClean="0">
                <a:solidFill>
                  <a:srgbClr val="0000FF"/>
                </a:solidFill>
                <a:latin typeface="Bookman Old Style" pitchFamily="18" charset="0"/>
              </a:rPr>
              <a:t/>
            </a:r>
            <a:br>
              <a:rPr lang="ru-RU" sz="2000" b="1" dirty="0" smtClean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2000" b="1" i="1" dirty="0" smtClean="0">
                <a:solidFill>
                  <a:srgbClr val="0000FF"/>
                </a:solidFill>
                <a:latin typeface="Bookman Old Style" pitchFamily="18" charset="0"/>
              </a:rPr>
              <a:t>(для детей младшего и среднего школьного возраста)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14348" y="1071546"/>
            <a:ext cx="8143932" cy="642942"/>
          </a:xfrm>
        </p:spPr>
        <p:txBody>
          <a:bodyPr/>
          <a:lstStyle/>
          <a:p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Цель</a:t>
            </a:r>
            <a:r>
              <a:rPr lang="ru-RU" sz="2000" b="1" dirty="0" smtClean="0">
                <a:solidFill>
                  <a:srgbClr val="FF0000"/>
                </a:solidFill>
                <a:latin typeface="Bookman Old Style" pitchFamily="18" charset="0"/>
              </a:rPr>
              <a:t>:</a:t>
            </a:r>
            <a:r>
              <a:rPr lang="ru-RU" sz="2000" dirty="0" smtClean="0">
                <a:solidFill>
                  <a:schemeClr val="tx1"/>
                </a:solidFill>
                <a:latin typeface="Bookman Old Style" pitchFamily="18" charset="0"/>
              </a:rPr>
              <a:t> расширить и углубить знания о родном крае.</a:t>
            </a: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217" name="Picture 1" descr="20220513_1215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429132"/>
            <a:ext cx="3714776" cy="22324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9" name="Picture 3" descr="20220905_0933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714488"/>
            <a:ext cx="3357586" cy="2257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220" name="Picture 4" descr="20220526_1030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429132"/>
            <a:ext cx="3409941" cy="22145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2" name="Picture 6" descr="DSC_014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1714488"/>
            <a:ext cx="3714776" cy="24022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mage051-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14348" y="357167"/>
            <a:ext cx="7772400" cy="785818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0000FF"/>
                </a:solidFill>
                <a:latin typeface="Bookman Old Style" pitchFamily="18" charset="0"/>
              </a:rPr>
              <a:t>Проект </a:t>
            </a:r>
            <a:br>
              <a:rPr lang="ru-RU" sz="2800" b="1" i="1" dirty="0" smtClean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2800" b="1" i="1" dirty="0" smtClean="0">
                <a:solidFill>
                  <a:srgbClr val="0000FF"/>
                </a:solidFill>
                <a:latin typeface="Bookman Old Style" pitchFamily="18" charset="0"/>
              </a:rPr>
              <a:t>«Дом,  в котором мы живем»</a:t>
            </a:r>
            <a:endParaRPr lang="ru-RU" sz="28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71472" y="1285860"/>
            <a:ext cx="7929618" cy="1143008"/>
          </a:xfrm>
        </p:spPr>
        <p:txBody>
          <a:bodyPr>
            <a:normAutofit fontScale="77500" lnSpcReduction="20000"/>
          </a:bodyPr>
          <a:lstStyle/>
          <a:p>
            <a:r>
              <a:rPr lang="ru-RU" sz="3000" b="1" i="1" dirty="0" smtClean="0">
                <a:solidFill>
                  <a:srgbClr val="FF0000"/>
                </a:solidFill>
                <a:latin typeface="Bookman Old Style" pitchFamily="18" charset="0"/>
              </a:rPr>
              <a:t>Цель:</a:t>
            </a:r>
            <a:endParaRPr lang="ru-RU" sz="30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r>
              <a:rPr lang="ru-RU" sz="3000" dirty="0" smtClean="0">
                <a:solidFill>
                  <a:schemeClr val="tx1"/>
                </a:solidFill>
                <a:latin typeface="Bookman Old Style" pitchFamily="18" charset="0"/>
              </a:rPr>
              <a:t>расширение функций мини-музея, воспитание патриотизма у молодого поколения.</a:t>
            </a:r>
          </a:p>
          <a:p>
            <a:endParaRPr lang="ru-RU" dirty="0"/>
          </a:p>
        </p:txBody>
      </p:sp>
      <p:pic>
        <p:nvPicPr>
          <p:cNvPr id="8195" name="Picture 3" descr="IMG_20231021_123129_006"/>
          <p:cNvPicPr>
            <a:picLocks noChangeAspect="1" noChangeArrowheads="1"/>
          </p:cNvPicPr>
          <p:nvPr/>
        </p:nvPicPr>
        <p:blipFill>
          <a:blip r:embed="rId3" cstate="print"/>
          <a:srcRect l="15898" r="10785"/>
          <a:stretch>
            <a:fillRect/>
          </a:stretch>
        </p:blipFill>
        <p:spPr bwMode="auto">
          <a:xfrm>
            <a:off x="357158" y="2571744"/>
            <a:ext cx="4143404" cy="25425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194" name="Picture 2" descr="DSC_02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357562"/>
            <a:ext cx="4067237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image051-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14348" y="142852"/>
            <a:ext cx="7772400" cy="571504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rgbClr val="0000FF"/>
                </a:solidFill>
                <a:latin typeface="Bookman Old Style" pitchFamily="18" charset="0"/>
              </a:rPr>
              <a:t>Проект «</a:t>
            </a:r>
            <a:r>
              <a:rPr lang="ru-RU" sz="2000" b="1" i="1" dirty="0" err="1" smtClean="0">
                <a:solidFill>
                  <a:srgbClr val="0000FF"/>
                </a:solidFill>
                <a:latin typeface="Bookman Old Style" pitchFamily="18" charset="0"/>
              </a:rPr>
              <a:t>Читайка</a:t>
            </a:r>
            <a:r>
              <a:rPr lang="ru-RU" sz="2000" b="1" i="1" dirty="0" smtClean="0">
                <a:solidFill>
                  <a:srgbClr val="0000FF"/>
                </a:solidFill>
                <a:latin typeface="Bookman Old Style" pitchFamily="18" charset="0"/>
              </a:rPr>
              <a:t>» (для детей 1-4 классов)</a:t>
            </a:r>
            <a:endParaRPr lang="ru-RU" sz="20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00034" y="714356"/>
            <a:ext cx="8143932" cy="1500198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solidFill>
                  <a:srgbClr val="FF0000"/>
                </a:solidFill>
                <a:latin typeface="Bookman Old Style" pitchFamily="18" charset="0"/>
              </a:rPr>
              <a:t>Цель:</a:t>
            </a:r>
            <a:r>
              <a:rPr lang="ru-RU" sz="1800" i="1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Bookman Old Style" pitchFamily="18" charset="0"/>
              </a:rPr>
              <a:t>расширить представление учащихся о детской литературе, воспитать художественный вкус,  формировать культуру чувств и общения.</a:t>
            </a:r>
          </a:p>
          <a:p>
            <a:endParaRPr lang="ru-RU" dirty="0"/>
          </a:p>
        </p:txBody>
      </p:sp>
      <p:pic>
        <p:nvPicPr>
          <p:cNvPr id="7170" name="Picture 2" descr="IMG-916142c8fd6653a858e3e46aded5e73f-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857364"/>
            <a:ext cx="2861759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IMG-82030e8c4bc12b5fd9e438f210d14775-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357694"/>
            <a:ext cx="3143272" cy="2361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 t="13021" r="1692" b="14062"/>
          <a:stretch>
            <a:fillRect/>
          </a:stretch>
        </p:blipFill>
        <p:spPr bwMode="auto">
          <a:xfrm>
            <a:off x="4857752" y="4357694"/>
            <a:ext cx="3916304" cy="217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/>
          <a:srcRect l="13021" t="13021" r="13411" b="14062"/>
          <a:stretch>
            <a:fillRect/>
          </a:stretch>
        </p:blipFill>
        <p:spPr bwMode="auto">
          <a:xfrm>
            <a:off x="4786314" y="1857364"/>
            <a:ext cx="3207056" cy="238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image051-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584195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00FF"/>
                </a:solidFill>
                <a:latin typeface="Bookman Old Style" pitchFamily="18" charset="0"/>
              </a:rPr>
              <a:t>Проект «Правовые встречи»</a:t>
            </a:r>
            <a:endParaRPr lang="ru-RU" sz="3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pic>
        <p:nvPicPr>
          <p:cNvPr id="32770" name="Picture 2" descr="C:\Users\user\Downloads\IMG_20231020_194214_980.jpg"/>
          <p:cNvPicPr>
            <a:picLocks noChangeAspect="1" noChangeArrowheads="1"/>
          </p:cNvPicPr>
          <p:nvPr/>
        </p:nvPicPr>
        <p:blipFill>
          <a:blip r:embed="rId3" cstate="print"/>
          <a:srcRect r="14655"/>
          <a:stretch>
            <a:fillRect/>
          </a:stretch>
        </p:blipFill>
        <p:spPr bwMode="auto">
          <a:xfrm>
            <a:off x="142844" y="1357298"/>
            <a:ext cx="4200062" cy="22145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2771" name="Picture 3" descr="20220512_202859 (1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357299"/>
            <a:ext cx="3890961" cy="21937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773" name="Picture 5" descr="IMG-ebe445a6db21e243b268d362ade6f91f-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4071942"/>
            <a:ext cx="4295775" cy="2419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image051-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42910" y="357166"/>
            <a:ext cx="7772400" cy="65563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Bookman Old Style" pitchFamily="18" charset="0"/>
              </a:rPr>
              <a:t>Молодежный клуб «Лидер»</a:t>
            </a:r>
            <a:endParaRPr lang="ru-RU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85860"/>
            <a:ext cx="4000528" cy="2482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23" name="Picture 3" descr="20220505_20333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071942"/>
            <a:ext cx="4060309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25" name="Picture 5" descr="20220216_1944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1285860"/>
            <a:ext cx="4258478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27" name="Picture 7" descr="любимые блюда Гогол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4071942"/>
            <a:ext cx="4185370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image051-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0000FF"/>
                </a:solidFill>
                <a:latin typeface="Bookman Old Style" pitchFamily="18" charset="0"/>
              </a:rPr>
              <a:t>Клуб компьютерной и цифровой грамотности </a:t>
            </a:r>
            <a:br>
              <a:rPr lang="ru-RU" sz="2800" b="1" i="1" dirty="0" smtClean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2800" b="1" i="1" dirty="0" smtClean="0">
                <a:solidFill>
                  <a:srgbClr val="0000FF"/>
                </a:solidFill>
                <a:latin typeface="Bookman Old Style" pitchFamily="18" charset="0"/>
              </a:rPr>
              <a:t>«</a:t>
            </a:r>
            <a:r>
              <a:rPr lang="ru-RU" sz="2800" b="1" i="1" dirty="0" err="1" smtClean="0">
                <a:solidFill>
                  <a:srgbClr val="0000FF"/>
                </a:solidFill>
                <a:latin typeface="Bookman Old Style" pitchFamily="18" charset="0"/>
              </a:rPr>
              <a:t>Бабушка&amp;Дедушка</a:t>
            </a:r>
            <a:r>
              <a:rPr lang="ru-RU" sz="2800" b="1" i="1" dirty="0" smtClean="0">
                <a:solidFill>
                  <a:srgbClr val="0000FF"/>
                </a:solidFill>
                <a:latin typeface="Bookman Old Style" pitchFamily="18" charset="0"/>
              </a:rPr>
              <a:t> + мышка»</a:t>
            </a:r>
            <a:endParaRPr lang="ru-RU" sz="28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pic>
        <p:nvPicPr>
          <p:cNvPr id="31746" name="Picture 2" descr="\\server\МБО\Х.Булак\клуб компьютерной грамотности\20220516_1225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571744"/>
            <a:ext cx="3619525" cy="2714644"/>
          </a:xfrm>
          <a:prstGeom prst="rect">
            <a:avLst/>
          </a:prstGeom>
          <a:noFill/>
        </p:spPr>
      </p:pic>
      <p:pic>
        <p:nvPicPr>
          <p:cNvPr id="1027" name="Рисунок 2" descr="D:\МБО\Доки по Х-Булаку 12.2020\на семинарХ-Булак\4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3214686"/>
            <a:ext cx="3657607" cy="274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image051-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85786" y="357166"/>
            <a:ext cx="7772400" cy="584195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0000FF"/>
                </a:solidFill>
                <a:latin typeface="Bookman Old Style" pitchFamily="18" charset="0"/>
              </a:rPr>
              <a:t>Районный семинар библиотекарей </a:t>
            </a:r>
            <a:r>
              <a:rPr lang="ru-RU" sz="1800" b="1" dirty="0" err="1" smtClean="0">
                <a:solidFill>
                  <a:srgbClr val="0000FF"/>
                </a:solidFill>
                <a:latin typeface="Bookman Old Style" pitchFamily="18" charset="0"/>
              </a:rPr>
              <a:t>Борзинского</a:t>
            </a:r>
            <a:r>
              <a:rPr lang="ru-RU" sz="1800" b="1" dirty="0" smtClean="0">
                <a:solidFill>
                  <a:srgbClr val="0000FF"/>
                </a:solidFill>
                <a:latin typeface="Bookman Old Style" pitchFamily="18" charset="0"/>
              </a:rPr>
              <a:t> района</a:t>
            </a:r>
            <a:br>
              <a:rPr lang="ru-RU" sz="1800" b="1" dirty="0" smtClean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1800" b="1" dirty="0" smtClean="0">
                <a:solidFill>
                  <a:srgbClr val="0000FF"/>
                </a:solidFill>
                <a:latin typeface="Bookman Old Style" pitchFamily="18" charset="0"/>
              </a:rPr>
              <a:t>«Старт работы библиотек в летний период» </a:t>
            </a:r>
            <a:endParaRPr lang="ru-RU" sz="18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pic>
        <p:nvPicPr>
          <p:cNvPr id="3075" name="Picture 3" descr="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214422"/>
            <a:ext cx="2411033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3643314"/>
            <a:ext cx="2123879" cy="2833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500174"/>
            <a:ext cx="4190998" cy="4190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00034" y="1071546"/>
            <a:ext cx="364333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Bookman Old Style" pitchFamily="18" charset="0"/>
              </a:rPr>
              <a:t>Конкурс на лучший фонд модельной библиотеки «Золотая полка»</a:t>
            </a:r>
            <a:endParaRPr lang="ru-RU" sz="4000" b="1" i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57166"/>
            <a:ext cx="4429156" cy="63357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image051-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500034" y="142852"/>
            <a:ext cx="8229600" cy="42862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Bookman Old Style" pitchFamily="18" charset="0"/>
              </a:rPr>
              <a:t>Открытие библиотеки в 2021 году</a:t>
            </a:r>
            <a:endParaRPr lang="ru-RU" sz="2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pic>
        <p:nvPicPr>
          <p:cNvPr id="13" name="Рисунок 12" descr="C:\Users\1\Desktop\Доки по Х-Булаку 12.2020\100D3500\ФОТО\интерактивная доск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642918"/>
            <a:ext cx="1736611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\\server\МБО\Доки по Х-Булаку 12.2020\на семинарХ-Булак\1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714356"/>
            <a:ext cx="328614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\\server\МБО\Доки по Х-Булаку 12.2020\на семинарХ-Булак\3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000504"/>
            <a:ext cx="3146425" cy="2359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\\server\МБО\Доки по Х-Булаку 12.2020\100D3500\ФОТО\общий вид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1428736"/>
            <a:ext cx="2471733" cy="315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\\server\МБО\Доки по Х-Булаку 12.2020\100D3500\ФОТО\интернет-зона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4071942"/>
            <a:ext cx="26193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DSC_00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00403">
            <a:off x="221341" y="376723"/>
            <a:ext cx="3192827" cy="2131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20220301_1915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101700">
            <a:off x="6297524" y="703965"/>
            <a:ext cx="2939742" cy="220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20220513_193557"/>
          <p:cNvPicPr>
            <a:picLocks noChangeAspect="1" noChangeArrowheads="1"/>
          </p:cNvPicPr>
          <p:nvPr/>
        </p:nvPicPr>
        <p:blipFill>
          <a:blip r:embed="rId5" cstate="print"/>
          <a:srcRect l="17320" t="15308" b="32423"/>
          <a:stretch>
            <a:fillRect/>
          </a:stretch>
        </p:blipFill>
        <p:spPr bwMode="auto">
          <a:xfrm rot="5400000">
            <a:off x="3719505" y="-4785"/>
            <a:ext cx="22923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IMG_20230204_201115_920"/>
          <p:cNvPicPr>
            <a:picLocks noChangeAspect="1" noChangeArrowheads="1"/>
          </p:cNvPicPr>
          <p:nvPr/>
        </p:nvPicPr>
        <p:blipFill>
          <a:blip r:embed="rId6" cstate="print"/>
          <a:srcRect l="5455" r="21414"/>
          <a:stretch>
            <a:fillRect/>
          </a:stretch>
        </p:blipFill>
        <p:spPr bwMode="auto">
          <a:xfrm>
            <a:off x="5695950" y="3500438"/>
            <a:ext cx="344805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20220719_12465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2285992"/>
            <a:ext cx="3148393" cy="236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 descr="IMG-0b390450be4562dcac4bc8888259cb15-V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078578">
            <a:off x="164640" y="4175985"/>
            <a:ext cx="34099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IMG_20221021_182414_346"/>
          <p:cNvPicPr>
            <a:picLocks noChangeAspect="1" noChangeArrowheads="1"/>
          </p:cNvPicPr>
          <p:nvPr/>
        </p:nvPicPr>
        <p:blipFill>
          <a:blip r:embed="rId9" cstate="print"/>
          <a:srcRect l="13124" t="17194" r="8661"/>
          <a:stretch>
            <a:fillRect/>
          </a:stretch>
        </p:blipFill>
        <p:spPr bwMode="auto">
          <a:xfrm>
            <a:off x="3428992" y="4500570"/>
            <a:ext cx="2649119" cy="210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image051-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1212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14348" y="357166"/>
            <a:ext cx="7643866" cy="573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051-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Глава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61973" y="571480"/>
            <a:ext cx="7620054" cy="5715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image051-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228599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00FF"/>
                </a:solidFill>
                <a:latin typeface="Bookman Old Style" pitchFamily="18" charset="0"/>
              </a:rPr>
              <a:t>Спасибо за внимание!</a:t>
            </a:r>
            <a:endParaRPr lang="ru-RU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mage051-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285728"/>
            <a:ext cx="7772400" cy="1470025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00FF"/>
                </a:solidFill>
                <a:latin typeface="Bookman Old Style" pitchFamily="18" charset="0"/>
              </a:rPr>
              <a:t>Динамика роста </a:t>
            </a:r>
            <a:br>
              <a:rPr lang="ru-RU" sz="1800" b="1" dirty="0" smtClean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1800" b="1" dirty="0" smtClean="0">
                <a:solidFill>
                  <a:srgbClr val="0000FF"/>
                </a:solidFill>
                <a:latin typeface="Bookman Old Style" pitchFamily="18" charset="0"/>
              </a:rPr>
              <a:t>числа зарегистрированных пользователей (чел.)</a:t>
            </a:r>
            <a:endParaRPr lang="ru-RU" sz="18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714480" y="2071678"/>
          <a:ext cx="6357982" cy="3992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image051-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14348" y="142852"/>
            <a:ext cx="7772400" cy="147002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  <a:latin typeface="Bookman Old Style" pitchFamily="18" charset="0"/>
              </a:rPr>
              <a:t>Динамика роста </a:t>
            </a:r>
            <a:br>
              <a:rPr lang="ru-RU" sz="2800" b="1" dirty="0" smtClean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2800" b="1" dirty="0" smtClean="0">
                <a:solidFill>
                  <a:srgbClr val="0000FF"/>
                </a:solidFill>
                <a:latin typeface="Bookman Old Style" pitchFamily="18" charset="0"/>
              </a:rPr>
              <a:t>числа посещений (чел.)</a:t>
            </a:r>
            <a:endParaRPr lang="ru-RU" sz="2800" b="1" dirty="0">
              <a:solidFill>
                <a:srgbClr val="0000FF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714480" y="1928802"/>
          <a:ext cx="6500858" cy="4206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image051-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85786" y="285728"/>
            <a:ext cx="7772400" cy="147002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  <a:latin typeface="Bookman Old Style" pitchFamily="18" charset="0"/>
              </a:rPr>
              <a:t>Динамика роста </a:t>
            </a:r>
            <a:br>
              <a:rPr lang="ru-RU" sz="2800" b="1" dirty="0" smtClean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2800" b="1" dirty="0" smtClean="0">
                <a:solidFill>
                  <a:srgbClr val="0000FF"/>
                </a:solidFill>
                <a:latin typeface="Bookman Old Style" pitchFamily="18" charset="0"/>
              </a:rPr>
              <a:t>числа </a:t>
            </a:r>
            <a:r>
              <a:rPr lang="ru-RU" sz="2800" b="1" dirty="0" err="1" smtClean="0">
                <a:solidFill>
                  <a:srgbClr val="0000FF"/>
                </a:solidFill>
                <a:latin typeface="Bookman Old Style" pitchFamily="18" charset="0"/>
              </a:rPr>
              <a:t>документовыдачи</a:t>
            </a:r>
            <a:r>
              <a:rPr lang="ru-RU" sz="2800" b="1" dirty="0" smtClean="0">
                <a:solidFill>
                  <a:srgbClr val="0000FF"/>
                </a:solidFill>
                <a:latin typeface="Bookman Old Style" pitchFamily="18" charset="0"/>
              </a:rPr>
              <a:t> (экз.)</a:t>
            </a:r>
            <a:endParaRPr lang="ru-RU" sz="2800" b="1" dirty="0">
              <a:solidFill>
                <a:srgbClr val="0000FF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500166" y="1857364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051-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  <a:latin typeface="Bookman Old Style" pitchFamily="18" charset="0"/>
              </a:rPr>
              <a:t>Динамика роста состава </a:t>
            </a:r>
            <a:br>
              <a:rPr lang="ru-RU" sz="2800" b="1" dirty="0" smtClean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2800" b="1" dirty="0" smtClean="0">
                <a:solidFill>
                  <a:srgbClr val="0000FF"/>
                </a:solidFill>
                <a:latin typeface="Bookman Old Style" pitchFamily="18" charset="0"/>
              </a:rPr>
              <a:t>книжного фонда (экз.)</a:t>
            </a:r>
            <a:endParaRPr lang="ru-RU" sz="28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image051-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13021" t="12153" r="12760" b="17022"/>
          <a:stretch>
            <a:fillRect/>
          </a:stretch>
        </p:blipFill>
        <p:spPr bwMode="auto">
          <a:xfrm>
            <a:off x="0" y="0"/>
            <a:ext cx="9144000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 l="34505" t="14757" r="34245" b="23970"/>
          <a:stretch>
            <a:fillRect/>
          </a:stretch>
        </p:blipFill>
        <p:spPr bwMode="auto">
          <a:xfrm>
            <a:off x="3000364" y="2428820"/>
            <a:ext cx="3011981" cy="442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3021" t="13021" r="12760" b="14062"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0416" t="16493" r="8854" b="131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1953" t="13021" r="1692" b="14062"/>
          <a:stretch>
            <a:fillRect/>
          </a:stretch>
        </p:blipFill>
        <p:spPr bwMode="auto">
          <a:xfrm>
            <a:off x="2928926" y="4929198"/>
            <a:ext cx="3417435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162</Words>
  <Application>Microsoft Office PowerPoint</Application>
  <PresentationFormat>Экран (4:3)</PresentationFormat>
  <Paragraphs>34</Paragraphs>
  <Slides>23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Модельная библиотека  с. Хада-Булак</vt:lpstr>
      <vt:lpstr>Открытие библиотеки в 2021 году</vt:lpstr>
      <vt:lpstr>Динамика роста  числа зарегистрированных пользователей (чел.)</vt:lpstr>
      <vt:lpstr>Динамика роста  числа посещений (чел.)</vt:lpstr>
      <vt:lpstr>Динамика роста  числа документовыдачи (экз.)</vt:lpstr>
      <vt:lpstr>Динамика роста состава  книжного фонда (экз.)</vt:lpstr>
      <vt:lpstr>Слайд 7</vt:lpstr>
      <vt:lpstr>Слайд 8</vt:lpstr>
      <vt:lpstr>Слайд 9</vt:lpstr>
      <vt:lpstr>Реализация заявленных в концепции модернизации проектов </vt:lpstr>
      <vt:lpstr>Проект «Историю своего села пишем сами» </vt:lpstr>
      <vt:lpstr>Проект «Хада-Булак – село моего детства» (для детей младшего и среднего школьного возраста)</vt:lpstr>
      <vt:lpstr>Проект  «Дом,  в котором мы живем»</vt:lpstr>
      <vt:lpstr>Проект «Читайка» (для детей 1-4 классов)</vt:lpstr>
      <vt:lpstr>Проект «Правовые встречи»</vt:lpstr>
      <vt:lpstr>Молодежный клуб «Лидер»</vt:lpstr>
      <vt:lpstr>Клуб компьютерной и цифровой грамотности  «Бабушка&amp;Дедушка + мышка»</vt:lpstr>
      <vt:lpstr>Районный семинар библиотекарей Борзинского района «Старт работы библиотек в летний период» </vt:lpstr>
      <vt:lpstr>Слайд 19</vt:lpstr>
      <vt:lpstr>Слайд 20</vt:lpstr>
      <vt:lpstr>Слайд 21</vt:lpstr>
      <vt:lpstr>Слайд 22</vt:lpstr>
      <vt:lpstr>Спасибо за внимание!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118</cp:revision>
  <dcterms:created xsi:type="dcterms:W3CDTF">2023-10-19T01:53:08Z</dcterms:created>
  <dcterms:modified xsi:type="dcterms:W3CDTF">2023-10-23T05:56:34Z</dcterms:modified>
</cp:coreProperties>
</file>